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Average" panose="020B0604020202020204" charset="0"/>
      <p:regular r:id="rId27"/>
    </p:embeddedFont>
    <p:embeddedFont>
      <p:font typeface="Oswald" panose="020B0604020202020204" charset="0"/>
      <p:regular r:id="rId28"/>
      <p:bold r:id="rId29"/>
    </p:embeddedFont>
    <p:embeddedFont>
      <p:font typeface="Roboto" panose="020B0604020202020204" charset="0"/>
      <p:regular r:id="rId30"/>
      <p:bold r:id="rId31"/>
      <p:italic r:id="rId32"/>
      <p:boldItalic r:id="rId33"/>
    </p:embeddedFont>
    <p:embeddedFont>
      <p:font typeface="Roboto Light"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457022-1D1D-E9C2-6109-E05E8666D7D3}" v="91" dt="2019-11-24T15:14:22.371"/>
  </p1510:revLst>
</p1510:revInfo>
</file>

<file path=ppt/tableStyles.xml><?xml version="1.0" encoding="utf-8"?>
<a:tblStyleLst xmlns:a="http://schemas.openxmlformats.org/drawingml/2006/main" def="{EED19936-0550-4103-8C5D-4DD5BF531187}">
  <a:tblStyle styleId="{EED19936-0550-4103-8C5D-4DD5BF5311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80f91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931d40baa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931d40ba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931d40baa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931d40ba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931d40baa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931d40ba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41d2ac0d2161e92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41d2ac0d2161e92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41d2ac0d2161e92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41d2ac0d2161e92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1d2ac0d2161e92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1d2ac0d2161e92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9364873f5_1_1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9364873f5_1_1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79364873f5_1_1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79364873f5_1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79364873f5_1_1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79364873f5_1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9364873f5_1_1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79364873f5_1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9364873f5_1_1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9364873f5_1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9364873f5_1_1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9364873f5_1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9364873f5_1_1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79364873f5_1_1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9315491c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9315491c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1d2ac0d2161e92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1d2ac0d2161e92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980f91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980f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c6f980f91_0_2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c6f980f9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c6f980f9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931d40baa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931d40b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931d40ba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931d40ba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931d40baa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931d40ba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931d40baa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7931d40ba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Single Image Dehazing Using Multi-Scale Fusion  </a:t>
            </a:r>
            <a:endParaRPr/>
          </a:p>
        </p:txBody>
      </p:sp>
      <p:sp>
        <p:nvSpPr>
          <p:cNvPr id="60" name="Google Shape;60;p13"/>
          <p:cNvSpPr txBox="1">
            <a:spLocks noGrp="1"/>
          </p:cNvSpPr>
          <p:nvPr>
            <p:ph type="subTitle" idx="1"/>
          </p:nvPr>
        </p:nvSpPr>
        <p:spPr>
          <a:xfrm>
            <a:off x="478650" y="3174875"/>
            <a:ext cx="8186700" cy="140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i="1">
                <a:latin typeface="Roboto"/>
                <a:ea typeface="Roboto"/>
                <a:cs typeface="Roboto"/>
                <a:sym typeface="Roboto"/>
              </a:rPr>
              <a:t>Team : Gold Diggers</a:t>
            </a:r>
            <a:endParaRPr sz="1800" b="1" i="1">
              <a:latin typeface="Roboto"/>
              <a:ea typeface="Roboto"/>
              <a:cs typeface="Roboto"/>
              <a:sym typeface="Roboto"/>
            </a:endParaRPr>
          </a:p>
          <a:p>
            <a:pPr marL="0" lvl="0" indent="0" algn="ctr" rtl="0">
              <a:spcBef>
                <a:spcPts val="0"/>
              </a:spcBef>
              <a:spcAft>
                <a:spcPts val="0"/>
              </a:spcAft>
              <a:buNone/>
            </a:pPr>
            <a:r>
              <a:rPr lang="en" sz="1800" i="1">
                <a:latin typeface="Roboto Light"/>
                <a:ea typeface="Roboto Light"/>
                <a:cs typeface="Roboto Light"/>
                <a:sym typeface="Roboto Light"/>
              </a:rPr>
              <a:t>Namratha Gopalabhatla (20171017, ECE)</a:t>
            </a:r>
            <a:endParaRPr sz="1800" i="1">
              <a:latin typeface="Roboto Light"/>
              <a:ea typeface="Roboto Light"/>
              <a:cs typeface="Roboto Light"/>
              <a:sym typeface="Roboto Light"/>
            </a:endParaRPr>
          </a:p>
          <a:p>
            <a:pPr marL="0" lvl="0" indent="0" algn="ctr" rtl="0">
              <a:spcBef>
                <a:spcPts val="0"/>
              </a:spcBef>
              <a:spcAft>
                <a:spcPts val="0"/>
              </a:spcAft>
              <a:buNone/>
            </a:pPr>
            <a:r>
              <a:rPr lang="en" sz="1800" i="1">
                <a:latin typeface="Roboto Light"/>
                <a:ea typeface="Roboto Light"/>
                <a:cs typeface="Roboto Light"/>
                <a:sym typeface="Roboto Light"/>
              </a:rPr>
              <a:t>Adhithya Arun (20171066, CSE)</a:t>
            </a:r>
            <a:endParaRPr sz="1800" i="1">
              <a:latin typeface="Roboto Light"/>
              <a:ea typeface="Roboto Light"/>
              <a:cs typeface="Roboto Light"/>
              <a:sym typeface="Roboto Light"/>
            </a:endParaRPr>
          </a:p>
          <a:p>
            <a:pPr marL="0" lvl="0" indent="0" algn="ctr" rtl="0">
              <a:spcBef>
                <a:spcPts val="0"/>
              </a:spcBef>
              <a:spcAft>
                <a:spcPts val="0"/>
              </a:spcAft>
              <a:buNone/>
            </a:pPr>
            <a:r>
              <a:rPr lang="en" sz="1800">
                <a:latin typeface="Roboto Light"/>
                <a:ea typeface="Roboto Light"/>
                <a:cs typeface="Roboto Light"/>
                <a:sym typeface="Roboto Light"/>
              </a:rPr>
              <a:t>Mentor : </a:t>
            </a:r>
            <a:r>
              <a:rPr lang="en" sz="1800" i="1">
                <a:latin typeface="Roboto Light"/>
                <a:ea typeface="Roboto Light"/>
                <a:cs typeface="Roboto Light"/>
                <a:sym typeface="Roboto Light"/>
              </a:rPr>
              <a:t>Prathyakshun Rajashankar</a:t>
            </a:r>
            <a:endParaRPr sz="1800" i="1">
              <a:latin typeface="Roboto Light"/>
              <a:ea typeface="Roboto Light"/>
              <a:cs typeface="Roboto Light"/>
              <a:sym typeface="Roboto Light"/>
            </a:endParaRPr>
          </a:p>
          <a:p>
            <a:pPr marL="457200" lvl="0" indent="457200" algn="l" rtl="0">
              <a:spcBef>
                <a:spcPts val="0"/>
              </a:spcBef>
              <a:spcAft>
                <a:spcPts val="0"/>
              </a:spcAft>
              <a:buNone/>
            </a:pPr>
            <a:r>
              <a:rPr lang="en" sz="1800">
                <a:latin typeface="Roboto Light"/>
                <a:ea typeface="Roboto Light"/>
                <a:cs typeface="Roboto Light"/>
                <a:sym typeface="Roboto Light"/>
              </a:rPr>
              <a:t>Repository URL : </a:t>
            </a:r>
            <a:r>
              <a:rPr lang="en" sz="1800" i="1">
                <a:latin typeface="Roboto Light"/>
                <a:ea typeface="Roboto Light"/>
                <a:cs typeface="Roboto Light"/>
                <a:sym typeface="Roboto Light"/>
              </a:rPr>
              <a:t>https://github.com/adhithyaarun/image-dehazing</a:t>
            </a:r>
            <a:endParaRPr sz="1800" i="1">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p:nvPr/>
        </p:nvSpPr>
        <p:spPr>
          <a:xfrm>
            <a:off x="435150" y="386325"/>
            <a:ext cx="8273700" cy="14436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accent6"/>
              </a:buClr>
              <a:buSzPts val="1500"/>
              <a:buFont typeface="Roboto"/>
              <a:buChar char="●"/>
            </a:pPr>
            <a:r>
              <a:rPr lang="en" sz="1500" b="1" i="1" dirty="0">
                <a:solidFill>
                  <a:schemeClr val="accent6"/>
                </a:solidFill>
                <a:latin typeface="Roboto"/>
                <a:ea typeface="Roboto"/>
                <a:cs typeface="Roboto"/>
                <a:sym typeface="Roboto"/>
              </a:rPr>
              <a:t>Saliency Weight Map</a:t>
            </a:r>
            <a:endParaRPr sz="1500" b="1" i="1">
              <a:solidFill>
                <a:schemeClr val="accent6"/>
              </a:solidFill>
              <a:latin typeface="Roboto"/>
              <a:ea typeface="Roboto"/>
              <a:cs typeface="Roboto"/>
              <a:sym typeface="Roboto"/>
            </a:endParaRPr>
          </a:p>
          <a:p>
            <a:pPr marL="457200">
              <a:spcBef>
                <a:spcPts val="1000"/>
              </a:spcBef>
            </a:pPr>
            <a:r>
              <a:rPr lang="en" sz="1500" dirty="0">
                <a:solidFill>
                  <a:schemeClr val="accent3"/>
                </a:solidFill>
                <a:latin typeface="Roboto Light"/>
                <a:ea typeface="Roboto Light"/>
                <a:cs typeface="Roboto Light"/>
                <a:sym typeface="Roboto Light"/>
              </a:rPr>
              <a:t>Saliency weight map identities the degree of conspicuousness with respect to the neighborhood regions. The idea for this is that the features in the image that standout, and hence the prominent feature will be clearly visible for the following formula : </a:t>
            </a:r>
            <a:endParaRPr lang="en" sz="1500" b="1" i="1">
              <a:solidFill>
                <a:schemeClr val="accent3"/>
              </a:solidFill>
              <a:latin typeface="Roboto"/>
              <a:ea typeface="Roboto"/>
              <a:cs typeface="Roboto Light"/>
              <a:sym typeface="Roboto Light"/>
            </a:endParaRPr>
          </a:p>
          <a:p>
            <a:pPr marL="457200">
              <a:spcBef>
                <a:spcPts val="1000"/>
              </a:spcBef>
            </a:pPr>
            <a:r>
              <a:rPr lang="en" sz="1500" dirty="0">
                <a:solidFill>
                  <a:schemeClr val="accent3"/>
                </a:solidFill>
                <a:latin typeface="Roboto Light"/>
                <a:ea typeface="Roboto Light"/>
                <a:cs typeface="Roboto Light"/>
                <a:sym typeface="Roboto Light"/>
              </a:rPr>
              <a:t>			</a:t>
            </a:r>
            <a:r>
              <a:rPr lang="en" sz="1500" b="1" i="1" dirty="0">
                <a:solidFill>
                  <a:schemeClr val="accent3"/>
                </a:solidFill>
                <a:latin typeface="Roboto"/>
                <a:ea typeface="Roboto"/>
                <a:cs typeface="Roboto"/>
                <a:sym typeface="Roboto"/>
              </a:rPr>
              <a:t>S(x, y) = I(x, y) - </a:t>
            </a:r>
            <a:r>
              <a:rPr lang="en" sz="1500" b="1" i="1" dirty="0" err="1">
                <a:solidFill>
                  <a:schemeClr val="accent3"/>
                </a:solidFill>
                <a:latin typeface="Roboto"/>
                <a:ea typeface="Roboto"/>
                <a:cs typeface="Roboto"/>
                <a:sym typeface="Roboto"/>
              </a:rPr>
              <a:t>gaussian_blur</a:t>
            </a:r>
            <a:r>
              <a:rPr lang="en" sz="1500" b="1" i="1" dirty="0">
                <a:solidFill>
                  <a:schemeClr val="accent3"/>
                </a:solidFill>
                <a:latin typeface="Roboto"/>
                <a:ea typeface="Roboto"/>
                <a:cs typeface="Roboto"/>
                <a:sym typeface="Roboto"/>
              </a:rPr>
              <a:t>(I(x, y))</a:t>
            </a:r>
            <a:endParaRPr sz="1500" b="1" i="1">
              <a:solidFill>
                <a:schemeClr val="accent3"/>
              </a:solidFill>
              <a:latin typeface="Roboto"/>
              <a:ea typeface="Roboto"/>
              <a:cs typeface="Roboto"/>
            </a:endParaRPr>
          </a:p>
          <a:p>
            <a:pPr marL="457200" lvl="0" indent="0" algn="l" rtl="0">
              <a:spcBef>
                <a:spcPts val="1000"/>
              </a:spcBef>
              <a:spcAft>
                <a:spcPts val="0"/>
              </a:spcAft>
              <a:buNone/>
            </a:pPr>
            <a:endParaRPr sz="1600" b="1">
              <a:solidFill>
                <a:schemeClr val="accent3"/>
              </a:solidFill>
              <a:latin typeface="Roboto"/>
              <a:ea typeface="Roboto"/>
              <a:cs typeface="Roboto"/>
              <a:sym typeface="Roboto"/>
            </a:endParaRPr>
          </a:p>
          <a:p>
            <a:pPr marL="457200" lvl="0" indent="0" algn="l" rtl="0">
              <a:spcBef>
                <a:spcPts val="0"/>
              </a:spcBef>
              <a:spcAft>
                <a:spcPts val="0"/>
              </a:spcAft>
              <a:buNone/>
            </a:pPr>
            <a:endParaRPr sz="1600" b="1">
              <a:solidFill>
                <a:schemeClr val="accent3"/>
              </a:solidFill>
              <a:latin typeface="Roboto"/>
              <a:ea typeface="Roboto"/>
              <a:cs typeface="Roboto"/>
              <a:sym typeface="Roboto"/>
            </a:endParaRPr>
          </a:p>
        </p:txBody>
      </p:sp>
      <p:pic>
        <p:nvPicPr>
          <p:cNvPr id="127" name="Google Shape;127;p22"/>
          <p:cNvPicPr preferRelativeResize="0"/>
          <p:nvPr/>
        </p:nvPicPr>
        <p:blipFill rotWithShape="1">
          <a:blip r:embed="rId3">
            <a:alphaModFix/>
          </a:blip>
          <a:srcRect l="53176" t="3232"/>
          <a:stretch/>
        </p:blipFill>
        <p:spPr>
          <a:xfrm>
            <a:off x="2176475" y="2122275"/>
            <a:ext cx="2179926" cy="2842750"/>
          </a:xfrm>
          <a:prstGeom prst="rect">
            <a:avLst/>
          </a:prstGeom>
          <a:noFill/>
          <a:ln>
            <a:noFill/>
          </a:ln>
        </p:spPr>
      </p:pic>
      <p:pic>
        <p:nvPicPr>
          <p:cNvPr id="128" name="Google Shape;128;p22"/>
          <p:cNvPicPr preferRelativeResize="0"/>
          <p:nvPr/>
        </p:nvPicPr>
        <p:blipFill rotWithShape="1">
          <a:blip r:embed="rId4">
            <a:alphaModFix/>
          </a:blip>
          <a:srcRect l="53174" t="3232"/>
          <a:stretch/>
        </p:blipFill>
        <p:spPr>
          <a:xfrm>
            <a:off x="5019750" y="2105300"/>
            <a:ext cx="2179926" cy="2842750"/>
          </a:xfrm>
          <a:prstGeom prst="rect">
            <a:avLst/>
          </a:prstGeom>
          <a:noFill/>
          <a:ln>
            <a:noFill/>
          </a:ln>
        </p:spPr>
      </p:pic>
      <p:sp>
        <p:nvSpPr>
          <p:cNvPr id="129" name="Google Shape;129;p22"/>
          <p:cNvSpPr txBox="1"/>
          <p:nvPr/>
        </p:nvSpPr>
        <p:spPr>
          <a:xfrm>
            <a:off x="826350" y="2944900"/>
            <a:ext cx="1127700" cy="9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accent3"/>
                </a:solidFill>
                <a:latin typeface="Roboto"/>
                <a:ea typeface="Roboto"/>
                <a:cs typeface="Roboto"/>
                <a:sym typeface="Roboto"/>
              </a:rPr>
              <a:t>Saliency Weight Map for I</a:t>
            </a:r>
            <a:r>
              <a:rPr lang="en" b="1" i="1" baseline="-25000">
                <a:solidFill>
                  <a:schemeClr val="accent3"/>
                </a:solidFill>
                <a:latin typeface="Roboto"/>
                <a:ea typeface="Roboto"/>
                <a:cs typeface="Roboto"/>
                <a:sym typeface="Roboto"/>
              </a:rPr>
              <a:t>1</a:t>
            </a:r>
            <a:endParaRPr b="1" i="1" baseline="-25000">
              <a:solidFill>
                <a:schemeClr val="accent3"/>
              </a:solidFill>
              <a:latin typeface="Roboto"/>
              <a:ea typeface="Roboto"/>
              <a:cs typeface="Roboto"/>
              <a:sym typeface="Roboto"/>
            </a:endParaRPr>
          </a:p>
        </p:txBody>
      </p:sp>
      <p:sp>
        <p:nvSpPr>
          <p:cNvPr id="130" name="Google Shape;130;p22"/>
          <p:cNvSpPr txBox="1"/>
          <p:nvPr/>
        </p:nvSpPr>
        <p:spPr>
          <a:xfrm>
            <a:off x="7442975" y="2944900"/>
            <a:ext cx="1127700" cy="9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accent3"/>
                </a:solidFill>
                <a:latin typeface="Roboto"/>
                <a:ea typeface="Roboto"/>
                <a:cs typeface="Roboto"/>
                <a:sym typeface="Roboto"/>
              </a:rPr>
              <a:t>Saliency Weight Map for I</a:t>
            </a:r>
            <a:r>
              <a:rPr lang="en" b="1" i="1" baseline="-25000">
                <a:solidFill>
                  <a:schemeClr val="accent3"/>
                </a:solidFill>
                <a:latin typeface="Roboto"/>
                <a:ea typeface="Roboto"/>
                <a:cs typeface="Roboto"/>
                <a:sym typeface="Roboto"/>
              </a:rPr>
              <a:t>2</a:t>
            </a:r>
            <a:endParaRPr b="1" i="1" baseline="-25000">
              <a:solidFill>
                <a:schemeClr val="accent3"/>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p:nvPr/>
        </p:nvSpPr>
        <p:spPr>
          <a:xfrm>
            <a:off x="435150" y="310125"/>
            <a:ext cx="8273700" cy="18687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accent3"/>
              </a:buClr>
              <a:buSzPts val="1500"/>
              <a:buFont typeface="Roboto"/>
              <a:buChar char="●"/>
            </a:pPr>
            <a:r>
              <a:rPr lang="en" sz="1500" b="1" i="1" dirty="0">
                <a:solidFill>
                  <a:schemeClr val="accent6"/>
                </a:solidFill>
                <a:latin typeface="Roboto"/>
                <a:ea typeface="Roboto"/>
                <a:cs typeface="Roboto"/>
                <a:sym typeface="Roboto"/>
              </a:rPr>
              <a:t>Normalized Weight Maps</a:t>
            </a:r>
            <a:endParaRPr sz="1500" b="1" i="1" dirty="0">
              <a:solidFill>
                <a:schemeClr val="accent6"/>
              </a:solidFill>
              <a:latin typeface="Roboto"/>
              <a:ea typeface="Roboto"/>
              <a:cs typeface="Roboto"/>
              <a:sym typeface="Roboto"/>
            </a:endParaRPr>
          </a:p>
          <a:p>
            <a:pPr marL="457200">
              <a:spcBef>
                <a:spcPts val="1000"/>
              </a:spcBef>
            </a:pPr>
            <a:r>
              <a:rPr lang="en" sz="1500" dirty="0">
                <a:solidFill>
                  <a:schemeClr val="accent6"/>
                </a:solidFill>
                <a:latin typeface="Roboto Light"/>
                <a:ea typeface="Roboto Light"/>
                <a:cs typeface="Roboto Light"/>
                <a:sym typeface="Roboto Light"/>
              </a:rPr>
              <a:t>We compute the 3 weight maps for each of the inputs and then for each of the input  we compute the normalized weight map as : </a:t>
            </a:r>
            <a:endParaRPr lang="en" b="1" i="1" dirty="0">
              <a:solidFill>
                <a:schemeClr val="accent6"/>
              </a:solidFill>
              <a:latin typeface="Roboto"/>
              <a:ea typeface="Roboto"/>
              <a:cs typeface="Roboto Light"/>
              <a:sym typeface="Roboto"/>
            </a:endParaRPr>
          </a:p>
          <a:p>
            <a:pPr marL="457200">
              <a:spcBef>
                <a:spcPts val="1000"/>
              </a:spcBef>
            </a:pPr>
            <a:r>
              <a:rPr lang="en" b="1" i="1" dirty="0">
                <a:solidFill>
                  <a:schemeClr val="accent3"/>
                </a:solidFill>
                <a:latin typeface="Roboto"/>
                <a:ea typeface="Roboto"/>
                <a:cs typeface="Roboto Light"/>
                <a:sym typeface="Roboto"/>
              </a:rPr>
              <a:t>                       </a:t>
            </a:r>
            <a:r>
              <a:rPr lang="en" b="1" i="1" dirty="0" err="1">
                <a:solidFill>
                  <a:schemeClr val="accent3"/>
                </a:solidFill>
                <a:latin typeface="Roboto"/>
                <a:ea typeface="Roboto"/>
                <a:cs typeface="Roboto"/>
                <a:sym typeface="Roboto"/>
              </a:rPr>
              <a:t>weight_map</a:t>
            </a:r>
            <a:r>
              <a:rPr lang="en" b="1" i="1" dirty="0">
                <a:solidFill>
                  <a:schemeClr val="accent3"/>
                </a:solidFill>
                <a:latin typeface="Roboto"/>
                <a:ea typeface="Roboto"/>
                <a:cs typeface="Roboto"/>
                <a:sym typeface="Roboto"/>
              </a:rPr>
              <a:t>(I)</a:t>
            </a:r>
            <a:r>
              <a:rPr lang="en" b="1" i="1" dirty="0">
                <a:solidFill>
                  <a:schemeClr val="accent6"/>
                </a:solidFill>
                <a:latin typeface="Roboto"/>
                <a:ea typeface="Roboto"/>
                <a:cs typeface="Roboto"/>
                <a:sym typeface="Roboto"/>
              </a:rPr>
              <a:t> = </a:t>
            </a:r>
            <a:r>
              <a:rPr lang="en" b="1" i="1" dirty="0">
                <a:solidFill>
                  <a:schemeClr val="accent3"/>
                </a:solidFill>
                <a:latin typeface="Roboto"/>
                <a:ea typeface="Roboto"/>
                <a:cs typeface="Roboto"/>
                <a:sym typeface="Roboto"/>
              </a:rPr>
              <a:t>saliency(I) * luminance(I) * chromatic(I) </a:t>
            </a:r>
            <a:endParaRPr b="1" i="1" dirty="0">
              <a:solidFill>
                <a:schemeClr val="accent3"/>
              </a:solidFill>
              <a:latin typeface="Roboto"/>
              <a:ea typeface="Roboto"/>
              <a:cs typeface="Roboto"/>
            </a:endParaRPr>
          </a:p>
          <a:p>
            <a:pPr marL="914400">
              <a:spcBef>
                <a:spcPts val="1000"/>
              </a:spcBef>
            </a:pPr>
            <a:r>
              <a:rPr lang="en" b="1" i="1" dirty="0">
                <a:solidFill>
                  <a:schemeClr val="accent3"/>
                </a:solidFill>
                <a:latin typeface="Roboto"/>
                <a:ea typeface="Roboto"/>
                <a:cs typeface="Roboto"/>
                <a:sym typeface="Roboto"/>
              </a:rPr>
              <a:t>        normalized(I) = </a:t>
            </a:r>
            <a:r>
              <a:rPr lang="en" b="1" i="1" dirty="0" err="1">
                <a:solidFill>
                  <a:schemeClr val="accent3"/>
                </a:solidFill>
                <a:latin typeface="Roboto"/>
                <a:ea typeface="Roboto"/>
                <a:cs typeface="Roboto"/>
                <a:sym typeface="Roboto"/>
              </a:rPr>
              <a:t>weight_map</a:t>
            </a:r>
            <a:r>
              <a:rPr lang="en" b="1" i="1" dirty="0">
                <a:solidFill>
                  <a:schemeClr val="accent3"/>
                </a:solidFill>
                <a:latin typeface="Roboto"/>
                <a:ea typeface="Roboto"/>
                <a:cs typeface="Roboto"/>
                <a:sym typeface="Roboto"/>
              </a:rPr>
              <a:t>(I) / (</a:t>
            </a:r>
            <a:r>
              <a:rPr lang="en" b="1" i="1" dirty="0" err="1">
                <a:solidFill>
                  <a:schemeClr val="accent3"/>
                </a:solidFill>
                <a:latin typeface="Roboto"/>
                <a:ea typeface="Roboto"/>
                <a:cs typeface="Roboto"/>
                <a:sym typeface="Roboto"/>
              </a:rPr>
              <a:t>weight_map</a:t>
            </a:r>
            <a:r>
              <a:rPr lang="en" b="1" i="1" dirty="0">
                <a:solidFill>
                  <a:schemeClr val="accent3"/>
                </a:solidFill>
                <a:latin typeface="Roboto"/>
                <a:ea typeface="Roboto"/>
                <a:cs typeface="Roboto"/>
                <a:sym typeface="Roboto"/>
              </a:rPr>
              <a:t>(I</a:t>
            </a:r>
            <a:r>
              <a:rPr lang="en" b="1" i="1" baseline="-25000" dirty="0">
                <a:solidFill>
                  <a:schemeClr val="accent3"/>
                </a:solidFill>
                <a:latin typeface="Roboto"/>
                <a:ea typeface="Roboto"/>
                <a:cs typeface="Roboto"/>
                <a:sym typeface="Roboto"/>
              </a:rPr>
              <a:t>1</a:t>
            </a:r>
            <a:r>
              <a:rPr lang="en" b="1" i="1" dirty="0">
                <a:solidFill>
                  <a:schemeClr val="accent3"/>
                </a:solidFill>
                <a:latin typeface="Roboto"/>
                <a:ea typeface="Roboto"/>
                <a:cs typeface="Roboto"/>
                <a:sym typeface="Roboto"/>
              </a:rPr>
              <a:t>) + </a:t>
            </a:r>
            <a:r>
              <a:rPr lang="en" b="1" i="1" dirty="0" err="1">
                <a:solidFill>
                  <a:schemeClr val="accent3"/>
                </a:solidFill>
                <a:latin typeface="Roboto"/>
                <a:ea typeface="Roboto"/>
                <a:cs typeface="Roboto"/>
                <a:sym typeface="Roboto"/>
              </a:rPr>
              <a:t>weight_map</a:t>
            </a:r>
            <a:r>
              <a:rPr lang="en" b="1" i="1" dirty="0">
                <a:solidFill>
                  <a:schemeClr val="accent3"/>
                </a:solidFill>
                <a:latin typeface="Roboto"/>
                <a:ea typeface="Roboto"/>
                <a:cs typeface="Roboto"/>
                <a:sym typeface="Roboto"/>
              </a:rPr>
              <a:t>(I</a:t>
            </a:r>
            <a:r>
              <a:rPr lang="en" b="1" i="1" baseline="-25000" dirty="0">
                <a:solidFill>
                  <a:schemeClr val="accent3"/>
                </a:solidFill>
                <a:latin typeface="Roboto"/>
                <a:ea typeface="Roboto"/>
                <a:cs typeface="Roboto"/>
                <a:sym typeface="Roboto"/>
              </a:rPr>
              <a:t>2</a:t>
            </a:r>
            <a:r>
              <a:rPr lang="en" b="1" i="1" dirty="0">
                <a:solidFill>
                  <a:schemeClr val="accent3"/>
                </a:solidFill>
                <a:latin typeface="Roboto"/>
                <a:ea typeface="Roboto"/>
                <a:cs typeface="Roboto"/>
                <a:sym typeface="Roboto"/>
              </a:rPr>
              <a:t>))</a:t>
            </a:r>
            <a:endParaRPr b="1" i="1" dirty="0">
              <a:solidFill>
                <a:schemeClr val="accent3"/>
              </a:solidFill>
              <a:latin typeface="Roboto"/>
              <a:ea typeface="Roboto"/>
              <a:cs typeface="Roboto"/>
              <a:sym typeface="Roboto"/>
            </a:endParaRPr>
          </a:p>
          <a:p>
            <a:pPr marL="457200" indent="457200"/>
            <a:r>
              <a:rPr lang="en" b="1" i="1" dirty="0">
                <a:solidFill>
                  <a:schemeClr val="accent3"/>
                </a:solidFill>
                <a:latin typeface="Roboto"/>
                <a:ea typeface="Roboto"/>
                <a:cs typeface="Roboto"/>
                <a:sym typeface="Roboto"/>
              </a:rPr>
              <a:t>                                             where I = I</a:t>
            </a:r>
            <a:r>
              <a:rPr lang="en" b="1" i="1" baseline="-25000" dirty="0">
                <a:solidFill>
                  <a:schemeClr val="accent3"/>
                </a:solidFill>
                <a:latin typeface="Roboto"/>
                <a:ea typeface="Roboto"/>
                <a:cs typeface="Roboto"/>
                <a:sym typeface="Roboto"/>
              </a:rPr>
              <a:t>1</a:t>
            </a:r>
            <a:r>
              <a:rPr lang="en" b="1" i="1" dirty="0">
                <a:solidFill>
                  <a:schemeClr val="accent3"/>
                </a:solidFill>
                <a:latin typeface="Roboto"/>
                <a:ea typeface="Roboto"/>
                <a:cs typeface="Roboto"/>
                <a:sym typeface="Roboto"/>
              </a:rPr>
              <a:t> or I</a:t>
            </a:r>
            <a:r>
              <a:rPr lang="en" b="1" i="1" baseline="-25000" dirty="0">
                <a:solidFill>
                  <a:schemeClr val="accent3"/>
                </a:solidFill>
                <a:latin typeface="Roboto"/>
                <a:ea typeface="Roboto"/>
                <a:cs typeface="Roboto"/>
                <a:sym typeface="Roboto"/>
              </a:rPr>
              <a:t>2</a:t>
            </a:r>
            <a:endParaRPr b="1" i="1" baseline="-25000" dirty="0">
              <a:solidFill>
                <a:schemeClr val="accent3"/>
              </a:solidFill>
              <a:latin typeface="Roboto"/>
              <a:ea typeface="Roboto"/>
              <a:cs typeface="Roboto"/>
              <a:sym typeface="Roboto"/>
            </a:endParaRPr>
          </a:p>
        </p:txBody>
      </p:sp>
      <p:pic>
        <p:nvPicPr>
          <p:cNvPr id="136" name="Google Shape;136;p23"/>
          <p:cNvPicPr preferRelativeResize="0"/>
          <p:nvPr/>
        </p:nvPicPr>
        <p:blipFill rotWithShape="1">
          <a:blip r:embed="rId3">
            <a:alphaModFix/>
          </a:blip>
          <a:srcRect l="52998" t="3929"/>
          <a:stretch/>
        </p:blipFill>
        <p:spPr>
          <a:xfrm>
            <a:off x="2263525" y="2320425"/>
            <a:ext cx="2070600" cy="2670676"/>
          </a:xfrm>
          <a:prstGeom prst="rect">
            <a:avLst/>
          </a:prstGeom>
          <a:noFill/>
          <a:ln>
            <a:noFill/>
          </a:ln>
        </p:spPr>
      </p:pic>
      <p:pic>
        <p:nvPicPr>
          <p:cNvPr id="137" name="Google Shape;137;p23"/>
          <p:cNvPicPr preferRelativeResize="0"/>
          <p:nvPr/>
        </p:nvPicPr>
        <p:blipFill rotWithShape="1">
          <a:blip r:embed="rId4">
            <a:alphaModFix/>
          </a:blip>
          <a:srcRect l="53244" t="3929"/>
          <a:stretch/>
        </p:blipFill>
        <p:spPr>
          <a:xfrm>
            <a:off x="4835075" y="2313400"/>
            <a:ext cx="2070600" cy="2684725"/>
          </a:xfrm>
          <a:prstGeom prst="rect">
            <a:avLst/>
          </a:prstGeom>
          <a:noFill/>
          <a:ln>
            <a:noFill/>
          </a:ln>
        </p:spPr>
      </p:pic>
      <p:sp>
        <p:nvSpPr>
          <p:cNvPr id="138" name="Google Shape;138;p23"/>
          <p:cNvSpPr txBox="1"/>
          <p:nvPr/>
        </p:nvSpPr>
        <p:spPr>
          <a:xfrm>
            <a:off x="826350" y="2944900"/>
            <a:ext cx="1127700" cy="9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accent3"/>
                </a:solidFill>
                <a:latin typeface="Roboto"/>
                <a:ea typeface="Roboto"/>
                <a:cs typeface="Roboto"/>
                <a:sym typeface="Roboto"/>
              </a:rPr>
              <a:t>Normalized Weight Map for I</a:t>
            </a:r>
            <a:r>
              <a:rPr lang="en" b="1" i="1" baseline="-25000">
                <a:solidFill>
                  <a:schemeClr val="accent3"/>
                </a:solidFill>
                <a:latin typeface="Roboto"/>
                <a:ea typeface="Roboto"/>
                <a:cs typeface="Roboto"/>
                <a:sym typeface="Roboto"/>
              </a:rPr>
              <a:t>1</a:t>
            </a:r>
            <a:endParaRPr b="1" i="1" baseline="-25000">
              <a:solidFill>
                <a:schemeClr val="accent3"/>
              </a:solidFill>
              <a:latin typeface="Roboto"/>
              <a:ea typeface="Roboto"/>
              <a:cs typeface="Roboto"/>
              <a:sym typeface="Roboto"/>
            </a:endParaRPr>
          </a:p>
        </p:txBody>
      </p:sp>
      <p:sp>
        <p:nvSpPr>
          <p:cNvPr id="139" name="Google Shape;139;p23"/>
          <p:cNvSpPr txBox="1"/>
          <p:nvPr/>
        </p:nvSpPr>
        <p:spPr>
          <a:xfrm>
            <a:off x="7442975" y="2944900"/>
            <a:ext cx="1127700" cy="9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accent3"/>
                </a:solidFill>
                <a:latin typeface="Roboto"/>
                <a:ea typeface="Roboto"/>
                <a:cs typeface="Roboto"/>
                <a:sym typeface="Roboto"/>
              </a:rPr>
              <a:t>Normalized Weight Map for I</a:t>
            </a:r>
            <a:r>
              <a:rPr lang="en" b="1" i="1" baseline="-25000">
                <a:solidFill>
                  <a:schemeClr val="accent3"/>
                </a:solidFill>
                <a:latin typeface="Roboto"/>
                <a:ea typeface="Roboto"/>
                <a:cs typeface="Roboto"/>
                <a:sym typeface="Roboto"/>
              </a:rPr>
              <a:t>2</a:t>
            </a:r>
            <a:endParaRPr b="1" i="1" baseline="-25000">
              <a:solidFill>
                <a:schemeClr val="accent3"/>
              </a:solidFill>
              <a:latin typeface="Roboto"/>
              <a:ea typeface="Roboto"/>
              <a:cs typeface="Roboto"/>
              <a:sym typeface="Roboto"/>
            </a:endParaRPr>
          </a:p>
        </p:txBody>
      </p:sp>
      <p:pic>
        <p:nvPicPr>
          <p:cNvPr id="140" name="Google Shape;140;p23"/>
          <p:cNvPicPr preferRelativeResize="0"/>
          <p:nvPr/>
        </p:nvPicPr>
        <p:blipFill rotWithShape="1">
          <a:blip r:embed="rId3">
            <a:alphaModFix/>
          </a:blip>
          <a:srcRect l="52998" t="3929"/>
          <a:stretch/>
        </p:blipFill>
        <p:spPr>
          <a:xfrm>
            <a:off x="2250925" y="2320425"/>
            <a:ext cx="2070600" cy="2670676"/>
          </a:xfrm>
          <a:prstGeom prst="rect">
            <a:avLst/>
          </a:prstGeom>
          <a:noFill/>
          <a:ln>
            <a:noFill/>
          </a:ln>
        </p:spPr>
      </p:pic>
      <p:pic>
        <p:nvPicPr>
          <p:cNvPr id="141" name="Google Shape;141;p23"/>
          <p:cNvPicPr preferRelativeResize="0"/>
          <p:nvPr/>
        </p:nvPicPr>
        <p:blipFill rotWithShape="1">
          <a:blip r:embed="rId4">
            <a:alphaModFix/>
          </a:blip>
          <a:srcRect l="53244" t="3929"/>
          <a:stretch/>
        </p:blipFill>
        <p:spPr>
          <a:xfrm>
            <a:off x="4822475" y="2313400"/>
            <a:ext cx="2070600" cy="2684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4"/>
          <p:cNvSpPr txBox="1">
            <a:spLocks noGrp="1"/>
          </p:cNvSpPr>
          <p:nvPr>
            <p:ph type="title"/>
          </p:nvPr>
        </p:nvSpPr>
        <p:spPr>
          <a:xfrm>
            <a:off x="645900" y="375250"/>
            <a:ext cx="7852200" cy="8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  Multi-Scale Fusion</a:t>
            </a:r>
            <a:endParaRPr/>
          </a:p>
        </p:txBody>
      </p:sp>
      <p:sp>
        <p:nvSpPr>
          <p:cNvPr id="147" name="Google Shape;147;p24"/>
          <p:cNvSpPr txBox="1"/>
          <p:nvPr/>
        </p:nvSpPr>
        <p:spPr>
          <a:xfrm>
            <a:off x="435150" y="1389550"/>
            <a:ext cx="8273700" cy="250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2"/>
                </a:solidFill>
                <a:latin typeface="Roboto Light"/>
                <a:ea typeface="Roboto Light"/>
                <a:cs typeface="Roboto Light"/>
                <a:sym typeface="Roboto Light"/>
              </a:rPr>
              <a:t>In this process, the inputs </a:t>
            </a:r>
            <a:r>
              <a:rPr lang="en" sz="1500" b="1" i="1">
                <a:solidFill>
                  <a:schemeClr val="lt2"/>
                </a:solidFill>
                <a:latin typeface="Roboto"/>
                <a:ea typeface="Roboto"/>
                <a:cs typeface="Roboto"/>
                <a:sym typeface="Roboto"/>
              </a:rPr>
              <a:t>I</a:t>
            </a:r>
            <a:r>
              <a:rPr lang="en" sz="1500" b="1" i="1" baseline="-25000">
                <a:solidFill>
                  <a:schemeClr val="lt2"/>
                </a:solidFill>
                <a:latin typeface="Roboto"/>
                <a:ea typeface="Roboto"/>
                <a:cs typeface="Roboto"/>
                <a:sym typeface="Roboto"/>
              </a:rPr>
              <a:t>1</a:t>
            </a:r>
            <a:r>
              <a:rPr lang="en" sz="1500">
                <a:solidFill>
                  <a:schemeClr val="lt2"/>
                </a:solidFill>
                <a:latin typeface="Roboto Light"/>
                <a:ea typeface="Roboto Light"/>
                <a:cs typeface="Roboto Light"/>
                <a:sym typeface="Roboto Light"/>
              </a:rPr>
              <a:t> and </a:t>
            </a:r>
            <a:r>
              <a:rPr lang="en" sz="1500" b="1" i="1">
                <a:solidFill>
                  <a:schemeClr val="lt2"/>
                </a:solidFill>
                <a:latin typeface="Roboto"/>
                <a:ea typeface="Roboto"/>
                <a:cs typeface="Roboto"/>
                <a:sym typeface="Roboto"/>
              </a:rPr>
              <a:t>I</a:t>
            </a:r>
            <a:r>
              <a:rPr lang="en" sz="1500" b="1" i="1" baseline="-25000">
                <a:solidFill>
                  <a:schemeClr val="lt2"/>
                </a:solidFill>
                <a:latin typeface="Roboto"/>
                <a:ea typeface="Roboto"/>
                <a:cs typeface="Roboto"/>
                <a:sym typeface="Roboto"/>
              </a:rPr>
              <a:t>2</a:t>
            </a:r>
            <a:r>
              <a:rPr lang="en" sz="1500">
                <a:solidFill>
                  <a:schemeClr val="lt2"/>
                </a:solidFill>
                <a:latin typeface="Roboto Light"/>
                <a:ea typeface="Roboto Light"/>
                <a:cs typeface="Roboto Light"/>
                <a:sym typeface="Roboto Light"/>
              </a:rPr>
              <a:t> are weighted with certain weight maps so that we can extract only the significant features in the image. </a:t>
            </a:r>
            <a:endParaRPr sz="1600" b="1">
              <a:solidFill>
                <a:schemeClr val="accent3"/>
              </a:solidFill>
              <a:latin typeface="Roboto"/>
              <a:ea typeface="Roboto"/>
              <a:cs typeface="Roboto"/>
              <a:sym typeface="Roboto"/>
            </a:endParaRPr>
          </a:p>
          <a:p>
            <a:pPr marL="0" lvl="0" indent="0" algn="l" rtl="0">
              <a:spcBef>
                <a:spcPts val="1000"/>
              </a:spcBef>
              <a:spcAft>
                <a:spcPts val="0"/>
              </a:spcAft>
              <a:buNone/>
            </a:pPr>
            <a:endParaRPr sz="1600">
              <a:solidFill>
                <a:schemeClr val="accent3"/>
              </a:solidFill>
              <a:latin typeface="Roboto Light"/>
              <a:ea typeface="Roboto Light"/>
              <a:cs typeface="Roboto Light"/>
              <a:sym typeface="Roboto Light"/>
            </a:endParaRPr>
          </a:p>
          <a:p>
            <a:pPr marL="0" lvl="0" indent="0" algn="l" rtl="0">
              <a:spcBef>
                <a:spcPts val="0"/>
              </a:spcBef>
              <a:spcAft>
                <a:spcPts val="0"/>
              </a:spcAft>
              <a:buNone/>
            </a:pPr>
            <a:r>
              <a:rPr lang="en" sz="1600">
                <a:solidFill>
                  <a:schemeClr val="accent3"/>
                </a:solidFill>
                <a:latin typeface="Roboto Light"/>
                <a:ea typeface="Roboto Light"/>
                <a:cs typeface="Roboto Light"/>
                <a:sym typeface="Roboto Light"/>
              </a:rPr>
              <a:t>Considering that both the Gaussian and Laplacian pyramids have the same number of levels, the mixing between the Laplacian inputs and Gaussian normalized weights is performed at each level independently yielding the fused pyramid.</a:t>
            </a:r>
            <a:endParaRPr sz="1600">
              <a:solidFill>
                <a:schemeClr val="accent3"/>
              </a:solidFill>
              <a:latin typeface="Roboto Light"/>
              <a:ea typeface="Roboto Light"/>
              <a:cs typeface="Roboto Light"/>
              <a:sym typeface="Roboto Light"/>
            </a:endParaRPr>
          </a:p>
          <a:p>
            <a:pPr marL="1828800" lvl="0" indent="457200" algn="l" rtl="0">
              <a:spcBef>
                <a:spcPts val="0"/>
              </a:spcBef>
              <a:spcAft>
                <a:spcPts val="0"/>
              </a:spcAft>
              <a:buNone/>
            </a:pPr>
            <a:endParaRPr sz="1700" b="1" i="1">
              <a:solidFill>
                <a:schemeClr val="lt2"/>
              </a:solidFill>
              <a:latin typeface="Roboto"/>
              <a:ea typeface="Roboto"/>
              <a:cs typeface="Roboto"/>
              <a:sym typeface="Roboto"/>
            </a:endParaRPr>
          </a:p>
          <a:p>
            <a:pPr marL="2286000" lvl="0" indent="457200" algn="l" rtl="0">
              <a:spcBef>
                <a:spcPts val="0"/>
              </a:spcBef>
              <a:spcAft>
                <a:spcPts val="0"/>
              </a:spcAft>
              <a:buNone/>
            </a:pPr>
            <a:r>
              <a:rPr lang="en" sz="1700" b="1" i="1">
                <a:solidFill>
                  <a:schemeClr val="lt2"/>
                </a:solidFill>
                <a:latin typeface="Roboto"/>
                <a:ea typeface="Roboto"/>
                <a:cs typeface="Roboto"/>
                <a:sym typeface="Roboto"/>
              </a:rPr>
              <a:t>F</a:t>
            </a:r>
            <a:r>
              <a:rPr lang="en" sz="1700" b="1" i="1" baseline="-25000">
                <a:solidFill>
                  <a:schemeClr val="lt2"/>
                </a:solidFill>
                <a:latin typeface="Roboto"/>
                <a:ea typeface="Roboto"/>
                <a:cs typeface="Roboto"/>
                <a:sym typeface="Roboto"/>
              </a:rPr>
              <a:t>l</a:t>
            </a:r>
            <a:r>
              <a:rPr lang="en" sz="1700" b="1" i="1" baseline="30000">
                <a:solidFill>
                  <a:schemeClr val="lt2"/>
                </a:solidFill>
                <a:latin typeface="Roboto"/>
                <a:ea typeface="Roboto"/>
                <a:cs typeface="Roboto"/>
                <a:sym typeface="Roboto"/>
              </a:rPr>
              <a:t>(i, j)</a:t>
            </a:r>
            <a:r>
              <a:rPr lang="en" sz="1700" i="1">
                <a:solidFill>
                  <a:schemeClr val="lt2"/>
                </a:solidFill>
                <a:latin typeface="Roboto Light"/>
                <a:ea typeface="Roboto Light"/>
                <a:cs typeface="Roboto Light"/>
                <a:sym typeface="Roboto Light"/>
              </a:rPr>
              <a:t> </a:t>
            </a:r>
            <a:r>
              <a:rPr lang="en" sz="1700" b="1" i="1">
                <a:solidFill>
                  <a:schemeClr val="lt2"/>
                </a:solidFill>
                <a:latin typeface="Roboto"/>
                <a:ea typeface="Roboto"/>
                <a:cs typeface="Roboto"/>
                <a:sym typeface="Roboto"/>
              </a:rPr>
              <a:t>=</a:t>
            </a:r>
            <a:r>
              <a:rPr lang="en" sz="1700" i="1">
                <a:solidFill>
                  <a:schemeClr val="lt2"/>
                </a:solidFill>
                <a:latin typeface="Roboto Light"/>
                <a:ea typeface="Roboto Light"/>
                <a:cs typeface="Roboto Light"/>
                <a:sym typeface="Roboto Light"/>
              </a:rPr>
              <a:t> </a:t>
            </a:r>
            <a:r>
              <a:rPr lang="en" sz="1700" b="1" i="1">
                <a:solidFill>
                  <a:schemeClr val="lt2"/>
                </a:solidFill>
                <a:latin typeface="Roboto"/>
                <a:ea typeface="Roboto"/>
                <a:cs typeface="Roboto"/>
                <a:sym typeface="Roboto"/>
              </a:rPr>
              <a:t>Σ</a:t>
            </a:r>
            <a:r>
              <a:rPr lang="en" sz="1700" b="1" i="1" baseline="-25000">
                <a:solidFill>
                  <a:schemeClr val="lt2"/>
                </a:solidFill>
                <a:latin typeface="Roboto"/>
                <a:ea typeface="Roboto"/>
                <a:cs typeface="Roboto"/>
                <a:sym typeface="Roboto"/>
              </a:rPr>
              <a:t>k</a:t>
            </a:r>
            <a:r>
              <a:rPr lang="en" sz="1700" b="1" i="1">
                <a:solidFill>
                  <a:schemeClr val="lt2"/>
                </a:solidFill>
                <a:latin typeface="Roboto"/>
                <a:ea typeface="Roboto"/>
                <a:cs typeface="Roboto"/>
                <a:sym typeface="Roboto"/>
              </a:rPr>
              <a:t> G</a:t>
            </a:r>
            <a:r>
              <a:rPr lang="en" sz="1700" b="1" i="1" baseline="-25000">
                <a:solidFill>
                  <a:schemeClr val="lt2"/>
                </a:solidFill>
                <a:latin typeface="Roboto"/>
                <a:ea typeface="Roboto"/>
                <a:cs typeface="Roboto"/>
                <a:sym typeface="Roboto"/>
              </a:rPr>
              <a:t>l</a:t>
            </a:r>
            <a:r>
              <a:rPr lang="en" sz="1700" b="1" i="1">
                <a:solidFill>
                  <a:schemeClr val="lt2"/>
                </a:solidFill>
                <a:latin typeface="Roboto"/>
                <a:ea typeface="Roboto"/>
                <a:cs typeface="Roboto"/>
                <a:sym typeface="Roboto"/>
              </a:rPr>
              <a:t>{W’</a:t>
            </a:r>
            <a:r>
              <a:rPr lang="en" sz="1700" b="1" i="1" baseline="-25000">
                <a:solidFill>
                  <a:schemeClr val="lt2"/>
                </a:solidFill>
                <a:latin typeface="Roboto"/>
                <a:ea typeface="Roboto"/>
                <a:cs typeface="Roboto"/>
                <a:sym typeface="Roboto"/>
              </a:rPr>
              <a:t>k</a:t>
            </a:r>
            <a:r>
              <a:rPr lang="en" sz="1700" b="1" i="1" baseline="30000">
                <a:solidFill>
                  <a:schemeClr val="lt2"/>
                </a:solidFill>
                <a:latin typeface="Roboto"/>
                <a:ea typeface="Roboto"/>
                <a:cs typeface="Roboto"/>
                <a:sym typeface="Roboto"/>
              </a:rPr>
              <a:t>(i, j)</a:t>
            </a:r>
            <a:r>
              <a:rPr lang="en" sz="1700" b="1" i="1">
                <a:solidFill>
                  <a:schemeClr val="lt2"/>
                </a:solidFill>
                <a:latin typeface="Roboto"/>
                <a:ea typeface="Roboto"/>
                <a:cs typeface="Roboto"/>
                <a:sym typeface="Roboto"/>
              </a:rPr>
              <a:t>} L</a:t>
            </a:r>
            <a:r>
              <a:rPr lang="en" sz="1700" b="1" i="1" baseline="-25000">
                <a:solidFill>
                  <a:schemeClr val="lt2"/>
                </a:solidFill>
                <a:latin typeface="Roboto"/>
                <a:ea typeface="Roboto"/>
                <a:cs typeface="Roboto"/>
                <a:sym typeface="Roboto"/>
              </a:rPr>
              <a:t>l</a:t>
            </a:r>
            <a:r>
              <a:rPr lang="en" sz="1700" b="1" i="1">
                <a:solidFill>
                  <a:schemeClr val="lt2"/>
                </a:solidFill>
                <a:latin typeface="Roboto"/>
                <a:ea typeface="Roboto"/>
                <a:cs typeface="Roboto"/>
                <a:sym typeface="Roboto"/>
              </a:rPr>
              <a:t>{I</a:t>
            </a:r>
            <a:r>
              <a:rPr lang="en" sz="1700" b="1" i="1" baseline="-25000">
                <a:solidFill>
                  <a:schemeClr val="lt2"/>
                </a:solidFill>
                <a:latin typeface="Roboto"/>
                <a:ea typeface="Roboto"/>
                <a:cs typeface="Roboto"/>
                <a:sym typeface="Roboto"/>
              </a:rPr>
              <a:t>k</a:t>
            </a:r>
            <a:r>
              <a:rPr lang="en" sz="1700" b="1" i="1" baseline="30000">
                <a:solidFill>
                  <a:schemeClr val="lt2"/>
                </a:solidFill>
                <a:latin typeface="Roboto"/>
                <a:ea typeface="Roboto"/>
                <a:cs typeface="Roboto"/>
                <a:sym typeface="Roboto"/>
              </a:rPr>
              <a:t>(i, j)</a:t>
            </a:r>
            <a:r>
              <a:rPr lang="en" sz="1700" b="1" i="1">
                <a:solidFill>
                  <a:schemeClr val="lt2"/>
                </a:solidFill>
                <a:latin typeface="Roboto"/>
                <a:ea typeface="Roboto"/>
                <a:cs typeface="Roboto"/>
                <a:sym typeface="Roboto"/>
              </a:rPr>
              <a:t>}</a:t>
            </a:r>
            <a:endParaRPr sz="1700">
              <a:solidFill>
                <a:schemeClr val="lt2"/>
              </a:solidFill>
              <a:latin typeface="Roboto Light"/>
              <a:ea typeface="Roboto Light"/>
              <a:cs typeface="Roboto Light"/>
              <a:sym typeface="Roboto Light"/>
            </a:endParaRPr>
          </a:p>
          <a:p>
            <a:pPr marL="0" lvl="0" indent="0" algn="l" rtl="0">
              <a:spcBef>
                <a:spcPts val="0"/>
              </a:spcBef>
              <a:spcAft>
                <a:spcPts val="0"/>
              </a:spcAft>
              <a:buNone/>
            </a:pPr>
            <a:endParaRPr sz="1700" b="1">
              <a:solidFill>
                <a:schemeClr val="accent3"/>
              </a:solidFill>
              <a:latin typeface="Roboto"/>
              <a:ea typeface="Roboto"/>
              <a:cs typeface="Roboto"/>
              <a:sym typeface="Roboto"/>
            </a:endParaRPr>
          </a:p>
          <a:p>
            <a:pPr marL="0" lvl="0" indent="0" algn="l" rtl="0">
              <a:spcBef>
                <a:spcPts val="0"/>
              </a:spcBef>
              <a:spcAft>
                <a:spcPts val="0"/>
              </a:spcAft>
              <a:buNone/>
            </a:pPr>
            <a:endParaRPr sz="1600" b="1">
              <a:solidFill>
                <a:schemeClr val="accent3"/>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p:nvPr/>
        </p:nvSpPr>
        <p:spPr>
          <a:xfrm>
            <a:off x="435150" y="386325"/>
            <a:ext cx="8273700" cy="9795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accent6"/>
              </a:buClr>
              <a:buSzPts val="1500"/>
              <a:buFont typeface="Roboto"/>
              <a:buChar char="●"/>
            </a:pPr>
            <a:r>
              <a:rPr lang="en" sz="1500" b="1" i="1">
                <a:solidFill>
                  <a:schemeClr val="accent6"/>
                </a:solidFill>
                <a:latin typeface="Roboto"/>
                <a:ea typeface="Roboto"/>
                <a:cs typeface="Roboto"/>
                <a:sym typeface="Roboto"/>
              </a:rPr>
              <a:t>Gaussian Pyramids</a:t>
            </a:r>
            <a:endParaRPr sz="1500" b="1" i="1">
              <a:solidFill>
                <a:schemeClr val="accent6"/>
              </a:solidFill>
              <a:latin typeface="Roboto"/>
              <a:ea typeface="Roboto"/>
              <a:cs typeface="Roboto"/>
              <a:sym typeface="Roboto"/>
            </a:endParaRPr>
          </a:p>
          <a:p>
            <a:pPr marL="457200" lvl="0" indent="0" algn="l" rtl="0">
              <a:spcBef>
                <a:spcPts val="1000"/>
              </a:spcBef>
              <a:spcAft>
                <a:spcPts val="1000"/>
              </a:spcAft>
              <a:buNone/>
            </a:pPr>
            <a:r>
              <a:rPr lang="en" sz="1500">
                <a:solidFill>
                  <a:schemeClr val="accent6"/>
                </a:solidFill>
                <a:latin typeface="Roboto Light"/>
                <a:ea typeface="Roboto Light"/>
                <a:cs typeface="Roboto Light"/>
                <a:sym typeface="Roboto Light"/>
              </a:rPr>
              <a:t>The Gaussian pyramids are formed by forming the pyramid for each of the normalized weight maps.</a:t>
            </a:r>
            <a:endParaRPr sz="1600" b="1">
              <a:solidFill>
                <a:schemeClr val="accent3"/>
              </a:solidFill>
              <a:latin typeface="Roboto"/>
              <a:ea typeface="Roboto"/>
              <a:cs typeface="Roboto"/>
              <a:sym typeface="Roboto"/>
            </a:endParaRPr>
          </a:p>
        </p:txBody>
      </p:sp>
      <p:pic>
        <p:nvPicPr>
          <p:cNvPr id="153" name="Google Shape;153;p25"/>
          <p:cNvPicPr preferRelativeResize="0"/>
          <p:nvPr/>
        </p:nvPicPr>
        <p:blipFill>
          <a:blip r:embed="rId3">
            <a:alphaModFix/>
          </a:blip>
          <a:stretch>
            <a:fillRect/>
          </a:stretch>
        </p:blipFill>
        <p:spPr>
          <a:xfrm>
            <a:off x="554450" y="1410654"/>
            <a:ext cx="1499232" cy="1713871"/>
          </a:xfrm>
          <a:prstGeom prst="rect">
            <a:avLst/>
          </a:prstGeom>
          <a:noFill/>
          <a:ln>
            <a:noFill/>
          </a:ln>
        </p:spPr>
      </p:pic>
      <p:pic>
        <p:nvPicPr>
          <p:cNvPr id="154" name="Google Shape;154;p25"/>
          <p:cNvPicPr preferRelativeResize="0"/>
          <p:nvPr/>
        </p:nvPicPr>
        <p:blipFill>
          <a:blip r:embed="rId4">
            <a:alphaModFix/>
          </a:blip>
          <a:stretch>
            <a:fillRect/>
          </a:stretch>
        </p:blipFill>
        <p:spPr>
          <a:xfrm>
            <a:off x="2236727" y="1410654"/>
            <a:ext cx="1499232" cy="1713871"/>
          </a:xfrm>
          <a:prstGeom prst="rect">
            <a:avLst/>
          </a:prstGeom>
          <a:noFill/>
          <a:ln>
            <a:noFill/>
          </a:ln>
        </p:spPr>
      </p:pic>
      <p:pic>
        <p:nvPicPr>
          <p:cNvPr id="155" name="Google Shape;155;p25"/>
          <p:cNvPicPr preferRelativeResize="0"/>
          <p:nvPr/>
        </p:nvPicPr>
        <p:blipFill>
          <a:blip r:embed="rId5">
            <a:alphaModFix/>
          </a:blip>
          <a:stretch>
            <a:fillRect/>
          </a:stretch>
        </p:blipFill>
        <p:spPr>
          <a:xfrm>
            <a:off x="3919005" y="1410654"/>
            <a:ext cx="1499232" cy="1713871"/>
          </a:xfrm>
          <a:prstGeom prst="rect">
            <a:avLst/>
          </a:prstGeom>
          <a:noFill/>
          <a:ln>
            <a:noFill/>
          </a:ln>
        </p:spPr>
      </p:pic>
      <p:pic>
        <p:nvPicPr>
          <p:cNvPr id="156" name="Google Shape;156;p25"/>
          <p:cNvPicPr preferRelativeResize="0"/>
          <p:nvPr/>
        </p:nvPicPr>
        <p:blipFill>
          <a:blip r:embed="rId6">
            <a:alphaModFix/>
          </a:blip>
          <a:stretch>
            <a:fillRect/>
          </a:stretch>
        </p:blipFill>
        <p:spPr>
          <a:xfrm>
            <a:off x="5601282" y="1410654"/>
            <a:ext cx="1499232" cy="1713871"/>
          </a:xfrm>
          <a:prstGeom prst="rect">
            <a:avLst/>
          </a:prstGeom>
          <a:noFill/>
          <a:ln>
            <a:noFill/>
          </a:ln>
        </p:spPr>
      </p:pic>
      <p:pic>
        <p:nvPicPr>
          <p:cNvPr id="157" name="Google Shape;157;p25"/>
          <p:cNvPicPr preferRelativeResize="0"/>
          <p:nvPr/>
        </p:nvPicPr>
        <p:blipFill>
          <a:blip r:embed="rId7">
            <a:alphaModFix/>
          </a:blip>
          <a:stretch>
            <a:fillRect/>
          </a:stretch>
        </p:blipFill>
        <p:spPr>
          <a:xfrm>
            <a:off x="7209618" y="1410650"/>
            <a:ext cx="1499232" cy="1713871"/>
          </a:xfrm>
          <a:prstGeom prst="rect">
            <a:avLst/>
          </a:prstGeom>
          <a:noFill/>
          <a:ln>
            <a:noFill/>
          </a:ln>
        </p:spPr>
      </p:pic>
      <p:pic>
        <p:nvPicPr>
          <p:cNvPr id="158" name="Google Shape;158;p25"/>
          <p:cNvPicPr preferRelativeResize="0"/>
          <p:nvPr/>
        </p:nvPicPr>
        <p:blipFill>
          <a:blip r:embed="rId8">
            <a:alphaModFix/>
          </a:blip>
          <a:stretch>
            <a:fillRect/>
          </a:stretch>
        </p:blipFill>
        <p:spPr>
          <a:xfrm>
            <a:off x="435150" y="3298350"/>
            <a:ext cx="1646945" cy="1713875"/>
          </a:xfrm>
          <a:prstGeom prst="rect">
            <a:avLst/>
          </a:prstGeom>
          <a:noFill/>
          <a:ln>
            <a:noFill/>
          </a:ln>
        </p:spPr>
      </p:pic>
      <p:pic>
        <p:nvPicPr>
          <p:cNvPr id="159" name="Google Shape;159;p25"/>
          <p:cNvPicPr preferRelativeResize="0"/>
          <p:nvPr/>
        </p:nvPicPr>
        <p:blipFill>
          <a:blip r:embed="rId9">
            <a:alphaModFix/>
          </a:blip>
          <a:stretch>
            <a:fillRect/>
          </a:stretch>
        </p:blipFill>
        <p:spPr>
          <a:xfrm>
            <a:off x="2120486" y="3298350"/>
            <a:ext cx="1646945" cy="1713875"/>
          </a:xfrm>
          <a:prstGeom prst="rect">
            <a:avLst/>
          </a:prstGeom>
          <a:noFill/>
          <a:ln>
            <a:noFill/>
          </a:ln>
        </p:spPr>
      </p:pic>
      <p:pic>
        <p:nvPicPr>
          <p:cNvPr id="160" name="Google Shape;160;p25"/>
          <p:cNvPicPr preferRelativeResize="0"/>
          <p:nvPr/>
        </p:nvPicPr>
        <p:blipFill>
          <a:blip r:embed="rId10">
            <a:alphaModFix/>
          </a:blip>
          <a:stretch>
            <a:fillRect/>
          </a:stretch>
        </p:blipFill>
        <p:spPr>
          <a:xfrm>
            <a:off x="3830965" y="3298350"/>
            <a:ext cx="1646945" cy="1713875"/>
          </a:xfrm>
          <a:prstGeom prst="rect">
            <a:avLst/>
          </a:prstGeom>
          <a:noFill/>
          <a:ln>
            <a:noFill/>
          </a:ln>
        </p:spPr>
      </p:pic>
      <p:pic>
        <p:nvPicPr>
          <p:cNvPr id="161" name="Google Shape;161;p25"/>
          <p:cNvPicPr preferRelativeResize="0"/>
          <p:nvPr/>
        </p:nvPicPr>
        <p:blipFill>
          <a:blip r:embed="rId11">
            <a:alphaModFix/>
          </a:blip>
          <a:stretch>
            <a:fillRect/>
          </a:stretch>
        </p:blipFill>
        <p:spPr>
          <a:xfrm>
            <a:off x="5495616" y="3298350"/>
            <a:ext cx="1646945" cy="1713875"/>
          </a:xfrm>
          <a:prstGeom prst="rect">
            <a:avLst/>
          </a:prstGeom>
          <a:noFill/>
          <a:ln>
            <a:noFill/>
          </a:ln>
        </p:spPr>
      </p:pic>
      <p:pic>
        <p:nvPicPr>
          <p:cNvPr id="162" name="Google Shape;162;p25"/>
          <p:cNvPicPr preferRelativeResize="0"/>
          <p:nvPr/>
        </p:nvPicPr>
        <p:blipFill>
          <a:blip r:embed="rId12">
            <a:alphaModFix/>
          </a:blip>
          <a:stretch>
            <a:fillRect/>
          </a:stretch>
        </p:blipFill>
        <p:spPr>
          <a:xfrm>
            <a:off x="7160255" y="3298350"/>
            <a:ext cx="1646945" cy="1713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p:nvPr/>
        </p:nvSpPr>
        <p:spPr>
          <a:xfrm>
            <a:off x="435150" y="386325"/>
            <a:ext cx="8273700" cy="9795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accent6"/>
              </a:buClr>
              <a:buSzPts val="1500"/>
              <a:buFont typeface="Roboto"/>
              <a:buChar char="●"/>
            </a:pPr>
            <a:r>
              <a:rPr lang="en" sz="1500" b="1" i="1">
                <a:solidFill>
                  <a:schemeClr val="accent6"/>
                </a:solidFill>
                <a:latin typeface="Roboto"/>
                <a:ea typeface="Roboto"/>
                <a:cs typeface="Roboto"/>
                <a:sym typeface="Roboto"/>
              </a:rPr>
              <a:t>Laplacian Pyramids</a:t>
            </a:r>
            <a:endParaRPr sz="1500" b="1" i="1">
              <a:solidFill>
                <a:schemeClr val="accent6"/>
              </a:solidFill>
              <a:latin typeface="Roboto"/>
              <a:ea typeface="Roboto"/>
              <a:cs typeface="Roboto"/>
              <a:sym typeface="Roboto"/>
            </a:endParaRPr>
          </a:p>
          <a:p>
            <a:pPr marL="457200" lvl="0" indent="0" algn="l" rtl="0">
              <a:spcBef>
                <a:spcPts val="1000"/>
              </a:spcBef>
              <a:spcAft>
                <a:spcPts val="1000"/>
              </a:spcAft>
              <a:buNone/>
            </a:pPr>
            <a:r>
              <a:rPr lang="en" sz="1500">
                <a:solidFill>
                  <a:schemeClr val="accent6"/>
                </a:solidFill>
                <a:latin typeface="Roboto Light"/>
                <a:ea typeface="Roboto Light"/>
                <a:cs typeface="Roboto Light"/>
                <a:sym typeface="Roboto Light"/>
              </a:rPr>
              <a:t>The Laplacian pyramids are formed by forming the pyramid for each of two inputs by applying the Laplacian operator</a:t>
            </a:r>
            <a:endParaRPr sz="1600" b="1">
              <a:solidFill>
                <a:schemeClr val="accent3"/>
              </a:solidFill>
              <a:latin typeface="Roboto"/>
              <a:ea typeface="Roboto"/>
              <a:cs typeface="Roboto"/>
              <a:sym typeface="Roboto"/>
            </a:endParaRPr>
          </a:p>
        </p:txBody>
      </p:sp>
      <p:pic>
        <p:nvPicPr>
          <p:cNvPr id="168" name="Google Shape;168;p26"/>
          <p:cNvPicPr preferRelativeResize="0"/>
          <p:nvPr/>
        </p:nvPicPr>
        <p:blipFill>
          <a:blip r:embed="rId3">
            <a:alphaModFix/>
          </a:blip>
          <a:stretch>
            <a:fillRect/>
          </a:stretch>
        </p:blipFill>
        <p:spPr>
          <a:xfrm>
            <a:off x="306013" y="1473500"/>
            <a:ext cx="1747423" cy="1570003"/>
          </a:xfrm>
          <a:prstGeom prst="rect">
            <a:avLst/>
          </a:prstGeom>
          <a:noFill/>
          <a:ln>
            <a:noFill/>
          </a:ln>
        </p:spPr>
      </p:pic>
      <p:pic>
        <p:nvPicPr>
          <p:cNvPr id="169" name="Google Shape;169;p26"/>
          <p:cNvPicPr preferRelativeResize="0"/>
          <p:nvPr/>
        </p:nvPicPr>
        <p:blipFill>
          <a:blip r:embed="rId4">
            <a:alphaModFix/>
          </a:blip>
          <a:stretch>
            <a:fillRect/>
          </a:stretch>
        </p:blipFill>
        <p:spPr>
          <a:xfrm>
            <a:off x="2043570" y="1473500"/>
            <a:ext cx="1747423" cy="1569985"/>
          </a:xfrm>
          <a:prstGeom prst="rect">
            <a:avLst/>
          </a:prstGeom>
          <a:noFill/>
          <a:ln>
            <a:noFill/>
          </a:ln>
        </p:spPr>
      </p:pic>
      <p:pic>
        <p:nvPicPr>
          <p:cNvPr id="170" name="Google Shape;170;p26"/>
          <p:cNvPicPr preferRelativeResize="0"/>
          <p:nvPr/>
        </p:nvPicPr>
        <p:blipFill>
          <a:blip r:embed="rId5">
            <a:alphaModFix/>
          </a:blip>
          <a:stretch>
            <a:fillRect/>
          </a:stretch>
        </p:blipFill>
        <p:spPr>
          <a:xfrm>
            <a:off x="3773150" y="1473508"/>
            <a:ext cx="1747425" cy="1569992"/>
          </a:xfrm>
          <a:prstGeom prst="rect">
            <a:avLst/>
          </a:prstGeom>
          <a:noFill/>
          <a:ln>
            <a:noFill/>
          </a:ln>
        </p:spPr>
      </p:pic>
      <p:pic>
        <p:nvPicPr>
          <p:cNvPr id="171" name="Google Shape;171;p26"/>
          <p:cNvPicPr preferRelativeResize="0"/>
          <p:nvPr/>
        </p:nvPicPr>
        <p:blipFill>
          <a:blip r:embed="rId6">
            <a:alphaModFix/>
          </a:blip>
          <a:stretch>
            <a:fillRect/>
          </a:stretch>
        </p:blipFill>
        <p:spPr>
          <a:xfrm>
            <a:off x="5520575" y="1473487"/>
            <a:ext cx="1747425" cy="1570000"/>
          </a:xfrm>
          <a:prstGeom prst="rect">
            <a:avLst/>
          </a:prstGeom>
          <a:noFill/>
          <a:ln>
            <a:noFill/>
          </a:ln>
        </p:spPr>
      </p:pic>
      <p:pic>
        <p:nvPicPr>
          <p:cNvPr id="172" name="Google Shape;172;p26"/>
          <p:cNvPicPr preferRelativeResize="0"/>
          <p:nvPr/>
        </p:nvPicPr>
        <p:blipFill>
          <a:blip r:embed="rId7">
            <a:alphaModFix/>
          </a:blip>
          <a:stretch>
            <a:fillRect/>
          </a:stretch>
        </p:blipFill>
        <p:spPr>
          <a:xfrm>
            <a:off x="7240300" y="1473475"/>
            <a:ext cx="1787900" cy="1570000"/>
          </a:xfrm>
          <a:prstGeom prst="rect">
            <a:avLst/>
          </a:prstGeom>
          <a:noFill/>
          <a:ln>
            <a:noFill/>
          </a:ln>
        </p:spPr>
      </p:pic>
      <p:pic>
        <p:nvPicPr>
          <p:cNvPr id="173" name="Google Shape;173;p26"/>
          <p:cNvPicPr preferRelativeResize="0"/>
          <p:nvPr/>
        </p:nvPicPr>
        <p:blipFill>
          <a:blip r:embed="rId8">
            <a:alphaModFix/>
          </a:blip>
          <a:stretch>
            <a:fillRect/>
          </a:stretch>
        </p:blipFill>
        <p:spPr>
          <a:xfrm>
            <a:off x="296188" y="3262687"/>
            <a:ext cx="1647400" cy="1780973"/>
          </a:xfrm>
          <a:prstGeom prst="rect">
            <a:avLst/>
          </a:prstGeom>
          <a:noFill/>
          <a:ln>
            <a:noFill/>
          </a:ln>
        </p:spPr>
      </p:pic>
      <p:pic>
        <p:nvPicPr>
          <p:cNvPr id="174" name="Google Shape;174;p26"/>
          <p:cNvPicPr preferRelativeResize="0"/>
          <p:nvPr/>
        </p:nvPicPr>
        <p:blipFill>
          <a:blip r:embed="rId9">
            <a:alphaModFix/>
          </a:blip>
          <a:stretch>
            <a:fillRect/>
          </a:stretch>
        </p:blipFill>
        <p:spPr>
          <a:xfrm>
            <a:off x="2054248" y="3255560"/>
            <a:ext cx="1653657" cy="1795215"/>
          </a:xfrm>
          <a:prstGeom prst="rect">
            <a:avLst/>
          </a:prstGeom>
          <a:noFill/>
          <a:ln>
            <a:noFill/>
          </a:ln>
        </p:spPr>
      </p:pic>
      <p:pic>
        <p:nvPicPr>
          <p:cNvPr id="175" name="Google Shape;175;p26"/>
          <p:cNvPicPr preferRelativeResize="0"/>
          <p:nvPr/>
        </p:nvPicPr>
        <p:blipFill>
          <a:blip r:embed="rId10">
            <a:alphaModFix/>
          </a:blip>
          <a:stretch>
            <a:fillRect/>
          </a:stretch>
        </p:blipFill>
        <p:spPr>
          <a:xfrm>
            <a:off x="3799755" y="3255560"/>
            <a:ext cx="1660574" cy="1795215"/>
          </a:xfrm>
          <a:prstGeom prst="rect">
            <a:avLst/>
          </a:prstGeom>
          <a:noFill/>
          <a:ln>
            <a:noFill/>
          </a:ln>
        </p:spPr>
      </p:pic>
      <p:pic>
        <p:nvPicPr>
          <p:cNvPr id="176" name="Google Shape;176;p26"/>
          <p:cNvPicPr preferRelativeResize="0"/>
          <p:nvPr/>
        </p:nvPicPr>
        <p:blipFill>
          <a:blip r:embed="rId11">
            <a:alphaModFix/>
          </a:blip>
          <a:stretch>
            <a:fillRect/>
          </a:stretch>
        </p:blipFill>
        <p:spPr>
          <a:xfrm>
            <a:off x="5685450" y="3255523"/>
            <a:ext cx="1660575" cy="1795227"/>
          </a:xfrm>
          <a:prstGeom prst="rect">
            <a:avLst/>
          </a:prstGeom>
          <a:noFill/>
          <a:ln>
            <a:noFill/>
          </a:ln>
        </p:spPr>
      </p:pic>
      <p:pic>
        <p:nvPicPr>
          <p:cNvPr id="177" name="Google Shape;177;p26"/>
          <p:cNvPicPr preferRelativeResize="0"/>
          <p:nvPr/>
        </p:nvPicPr>
        <p:blipFill>
          <a:blip r:embed="rId12">
            <a:alphaModFix/>
          </a:blip>
          <a:stretch>
            <a:fillRect/>
          </a:stretch>
        </p:blipFill>
        <p:spPr>
          <a:xfrm>
            <a:off x="7316500" y="3248457"/>
            <a:ext cx="1660575" cy="17951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7"/>
          <p:cNvSpPr txBox="1"/>
          <p:nvPr/>
        </p:nvSpPr>
        <p:spPr>
          <a:xfrm>
            <a:off x="435150" y="386325"/>
            <a:ext cx="8273700" cy="9795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accent6"/>
              </a:buClr>
              <a:buSzPts val="1500"/>
              <a:buFont typeface="Roboto"/>
              <a:buChar char="●"/>
            </a:pPr>
            <a:r>
              <a:rPr lang="en" sz="1500" b="1" i="1">
                <a:solidFill>
                  <a:schemeClr val="accent6"/>
                </a:solidFill>
                <a:latin typeface="Roboto"/>
                <a:ea typeface="Roboto"/>
                <a:cs typeface="Roboto"/>
                <a:sym typeface="Roboto"/>
              </a:rPr>
              <a:t>Fusion of Pyramids</a:t>
            </a:r>
            <a:endParaRPr sz="1500" b="1" i="1">
              <a:solidFill>
                <a:schemeClr val="accent6"/>
              </a:solidFill>
              <a:latin typeface="Roboto"/>
              <a:ea typeface="Roboto"/>
              <a:cs typeface="Roboto"/>
              <a:sym typeface="Roboto"/>
            </a:endParaRPr>
          </a:p>
          <a:p>
            <a:pPr marL="457200" lvl="0" indent="0" algn="l" rtl="0">
              <a:spcBef>
                <a:spcPts val="1000"/>
              </a:spcBef>
              <a:spcAft>
                <a:spcPts val="1000"/>
              </a:spcAft>
              <a:buNone/>
            </a:pPr>
            <a:r>
              <a:rPr lang="en" sz="1500">
                <a:solidFill>
                  <a:schemeClr val="accent6"/>
                </a:solidFill>
                <a:latin typeface="Roboto Light"/>
                <a:ea typeface="Roboto Light"/>
                <a:cs typeface="Roboto Light"/>
                <a:sym typeface="Roboto Light"/>
              </a:rPr>
              <a:t>The fusion of the Gaussian and the Laplacian pyramids of each of the inputs, that is the white balances image and contrast enhanced image results in the final step of the algorithm. </a:t>
            </a:r>
            <a:endParaRPr sz="1600" b="1">
              <a:solidFill>
                <a:schemeClr val="accent3"/>
              </a:solidFill>
              <a:latin typeface="Roboto"/>
              <a:ea typeface="Roboto"/>
              <a:cs typeface="Roboto"/>
              <a:sym typeface="Roboto"/>
            </a:endParaRPr>
          </a:p>
        </p:txBody>
      </p:sp>
      <p:pic>
        <p:nvPicPr>
          <p:cNvPr id="183" name="Google Shape;183;p27"/>
          <p:cNvPicPr preferRelativeResize="0"/>
          <p:nvPr/>
        </p:nvPicPr>
        <p:blipFill rotWithShape="1">
          <a:blip r:embed="rId3">
            <a:alphaModFix/>
          </a:blip>
          <a:srcRect t="3512"/>
          <a:stretch/>
        </p:blipFill>
        <p:spPr>
          <a:xfrm>
            <a:off x="1820225" y="1556625"/>
            <a:ext cx="5614575" cy="3418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3">
            <a:alphaModFix/>
          </a:blip>
          <a:srcRect t="8079"/>
          <a:stretch/>
        </p:blipFill>
        <p:spPr>
          <a:xfrm>
            <a:off x="112975" y="1434025"/>
            <a:ext cx="8918076" cy="2494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0"/>
          <p:cNvPicPr preferRelativeResize="0"/>
          <p:nvPr/>
        </p:nvPicPr>
        <p:blipFill rotWithShape="1">
          <a:blip r:embed="rId3">
            <a:alphaModFix/>
          </a:blip>
          <a:srcRect t="4012"/>
          <a:stretch/>
        </p:blipFill>
        <p:spPr>
          <a:xfrm>
            <a:off x="1472450" y="853300"/>
            <a:ext cx="6199101" cy="3586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31"/>
          <p:cNvPicPr preferRelativeResize="0"/>
          <p:nvPr/>
        </p:nvPicPr>
        <p:blipFill rotWithShape="1">
          <a:blip r:embed="rId3">
            <a:alphaModFix/>
          </a:blip>
          <a:srcRect t="7097"/>
          <a:stretch/>
        </p:blipFill>
        <p:spPr>
          <a:xfrm>
            <a:off x="57550" y="1007375"/>
            <a:ext cx="9028899" cy="3105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p:txBody>
      </p:sp>
      <p:sp>
        <p:nvSpPr>
          <p:cNvPr id="66" name="Google Shape;66;p14"/>
          <p:cNvSpPr txBox="1">
            <a:spLocks noGrp="1"/>
          </p:cNvSpPr>
          <p:nvPr>
            <p:ph type="body" idx="1"/>
          </p:nvPr>
        </p:nvSpPr>
        <p:spPr>
          <a:xfrm>
            <a:off x="311700" y="1067850"/>
            <a:ext cx="8520600" cy="3007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latin typeface="Roboto Light"/>
                <a:ea typeface="Roboto Light"/>
                <a:cs typeface="Roboto Light"/>
                <a:sym typeface="Roboto Light"/>
              </a:rPr>
              <a:t>The images in outdoor scenes are generally degraded by different weather condition. Atmospheric phenomena like fog and haze may degrade the visibility of the scene significantly. </a:t>
            </a:r>
            <a:endParaRPr sz="1600">
              <a:latin typeface="Roboto Light"/>
              <a:ea typeface="Roboto Light"/>
              <a:cs typeface="Roboto Light"/>
              <a:sym typeface="Roboto Light"/>
            </a:endParaRPr>
          </a:p>
          <a:p>
            <a:pPr marL="0" lvl="0" indent="0" algn="l" rtl="0">
              <a:spcBef>
                <a:spcPts val="1000"/>
              </a:spcBef>
              <a:spcAft>
                <a:spcPts val="0"/>
              </a:spcAft>
              <a:buNone/>
            </a:pPr>
            <a:r>
              <a:rPr lang="en" sz="1600">
                <a:latin typeface="Roboto Light"/>
                <a:ea typeface="Roboto Light"/>
                <a:cs typeface="Roboto Light"/>
                <a:sym typeface="Roboto Light"/>
              </a:rPr>
              <a:t>We need to restore the image in the absence of the ground truth image, in a computationally inexpensive manner.</a:t>
            </a:r>
            <a:endParaRPr>
              <a:latin typeface="Roboto Light"/>
              <a:ea typeface="Roboto Light"/>
              <a:cs typeface="Roboto Light"/>
              <a:sym typeface="Roboto Light"/>
            </a:endParaRPr>
          </a:p>
        </p:txBody>
      </p:sp>
      <p:pic>
        <p:nvPicPr>
          <p:cNvPr id="67" name="Google Shape;67;p14"/>
          <p:cNvPicPr preferRelativeResize="0"/>
          <p:nvPr/>
        </p:nvPicPr>
        <p:blipFill rotWithShape="1">
          <a:blip r:embed="rId3">
            <a:alphaModFix/>
          </a:blip>
          <a:srcRect b="11512"/>
          <a:stretch/>
        </p:blipFill>
        <p:spPr>
          <a:xfrm>
            <a:off x="4891588" y="2717974"/>
            <a:ext cx="3357900" cy="2227400"/>
          </a:xfrm>
          <a:prstGeom prst="rect">
            <a:avLst/>
          </a:prstGeom>
          <a:noFill/>
          <a:ln>
            <a:noFill/>
          </a:ln>
        </p:spPr>
      </p:pic>
      <p:pic>
        <p:nvPicPr>
          <p:cNvPr id="68" name="Google Shape;68;p14"/>
          <p:cNvPicPr preferRelativeResize="0"/>
          <p:nvPr/>
        </p:nvPicPr>
        <p:blipFill>
          <a:blip r:embed="rId4">
            <a:alphaModFix/>
          </a:blip>
          <a:stretch>
            <a:fillRect/>
          </a:stretch>
        </p:blipFill>
        <p:spPr>
          <a:xfrm>
            <a:off x="894513" y="2702875"/>
            <a:ext cx="3357900" cy="222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2"/>
          <p:cNvPicPr preferRelativeResize="0"/>
          <p:nvPr/>
        </p:nvPicPr>
        <p:blipFill rotWithShape="1">
          <a:blip r:embed="rId3">
            <a:alphaModFix/>
          </a:blip>
          <a:srcRect t="5087"/>
          <a:stretch/>
        </p:blipFill>
        <p:spPr>
          <a:xfrm>
            <a:off x="519113" y="794050"/>
            <a:ext cx="8105775" cy="37066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33"/>
          <p:cNvPicPr preferRelativeResize="0"/>
          <p:nvPr/>
        </p:nvPicPr>
        <p:blipFill rotWithShape="1">
          <a:blip r:embed="rId3">
            <a:alphaModFix/>
          </a:blip>
          <a:srcRect t="5204"/>
          <a:stretch/>
        </p:blipFill>
        <p:spPr>
          <a:xfrm>
            <a:off x="519100" y="720688"/>
            <a:ext cx="8105775" cy="3702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34"/>
          <p:cNvPicPr preferRelativeResize="0"/>
          <p:nvPr/>
        </p:nvPicPr>
        <p:blipFill rotWithShape="1">
          <a:blip r:embed="rId3">
            <a:alphaModFix/>
          </a:blip>
          <a:srcRect t="5392"/>
          <a:stretch/>
        </p:blipFill>
        <p:spPr>
          <a:xfrm>
            <a:off x="519125" y="829600"/>
            <a:ext cx="8105775" cy="3694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5"/>
          <p:cNvSpPr txBox="1">
            <a:spLocks noGrp="1"/>
          </p:cNvSpPr>
          <p:nvPr>
            <p:ph type="title"/>
          </p:nvPr>
        </p:nvSpPr>
        <p:spPr>
          <a:xfrm>
            <a:off x="311700" y="254525"/>
            <a:ext cx="8463300" cy="49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Variation with Height of Pyramids </a:t>
            </a:r>
            <a:endParaRPr/>
          </a:p>
        </p:txBody>
      </p:sp>
      <p:pic>
        <p:nvPicPr>
          <p:cNvPr id="224" name="Google Shape;224;p35"/>
          <p:cNvPicPr preferRelativeResize="0"/>
          <p:nvPr/>
        </p:nvPicPr>
        <p:blipFill>
          <a:blip r:embed="rId3">
            <a:alphaModFix/>
          </a:blip>
          <a:stretch>
            <a:fillRect/>
          </a:stretch>
        </p:blipFill>
        <p:spPr>
          <a:xfrm>
            <a:off x="1862350" y="972025"/>
            <a:ext cx="5531426" cy="3900025"/>
          </a:xfrm>
          <a:prstGeom prst="rect">
            <a:avLst/>
          </a:prstGeom>
          <a:noFill/>
          <a:ln>
            <a:noFill/>
          </a:ln>
        </p:spPr>
      </p:pic>
      <p:sp>
        <p:nvSpPr>
          <p:cNvPr id="225" name="Google Shape;225;p35"/>
          <p:cNvSpPr txBox="1"/>
          <p:nvPr/>
        </p:nvSpPr>
        <p:spPr>
          <a:xfrm>
            <a:off x="1862350" y="2733750"/>
            <a:ext cx="1309800" cy="49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accent3"/>
                </a:solidFill>
                <a:latin typeface="Roboto Light"/>
                <a:ea typeface="Roboto Light"/>
                <a:cs typeface="Roboto Light"/>
                <a:sym typeface="Roboto Light"/>
              </a:rPr>
              <a:t>Original Image</a:t>
            </a:r>
            <a:endParaRPr sz="1300">
              <a:solidFill>
                <a:schemeClr val="accent3"/>
              </a:solidFill>
              <a:latin typeface="Roboto Light"/>
              <a:ea typeface="Roboto Light"/>
              <a:cs typeface="Roboto Light"/>
              <a:sym typeface="Roboto Light"/>
            </a:endParaRPr>
          </a:p>
          <a:p>
            <a:pPr marL="0" lvl="0" indent="0" algn="ctr" rtl="0">
              <a:spcBef>
                <a:spcPts val="0"/>
              </a:spcBef>
              <a:spcAft>
                <a:spcPts val="0"/>
              </a:spcAft>
              <a:buNone/>
            </a:pPr>
            <a:endParaRPr sz="1300">
              <a:solidFill>
                <a:schemeClr val="accent3"/>
              </a:solidFill>
              <a:latin typeface="Roboto Light"/>
              <a:ea typeface="Roboto Light"/>
              <a:cs typeface="Roboto Light"/>
              <a:sym typeface="Roboto Light"/>
            </a:endParaRPr>
          </a:p>
          <a:p>
            <a:pPr marL="0" lvl="0" indent="0" algn="ctr" rtl="0">
              <a:spcBef>
                <a:spcPts val="0"/>
              </a:spcBef>
              <a:spcAft>
                <a:spcPts val="0"/>
              </a:spcAft>
              <a:buNone/>
            </a:pPr>
            <a:endParaRPr>
              <a:solidFill>
                <a:schemeClr val="accent3"/>
              </a:solidFill>
              <a:latin typeface="Roboto Light"/>
              <a:ea typeface="Roboto Light"/>
              <a:cs typeface="Roboto Light"/>
              <a:sym typeface="Roboto Light"/>
            </a:endParaRPr>
          </a:p>
        </p:txBody>
      </p:sp>
      <p:sp>
        <p:nvSpPr>
          <p:cNvPr id="226" name="Google Shape;226;p35"/>
          <p:cNvSpPr txBox="1"/>
          <p:nvPr/>
        </p:nvSpPr>
        <p:spPr>
          <a:xfrm>
            <a:off x="3973163" y="2733763"/>
            <a:ext cx="1392626" cy="49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accent3"/>
                </a:solidFill>
                <a:latin typeface="Roboto Light"/>
                <a:ea typeface="Roboto Light"/>
                <a:cs typeface="Roboto Light"/>
                <a:sym typeface="Roboto Light"/>
              </a:rPr>
              <a:t>Pyramid Size: 3</a:t>
            </a:r>
            <a:endParaRPr sz="1300">
              <a:solidFill>
                <a:schemeClr val="accent3"/>
              </a:solidFill>
              <a:latin typeface="Roboto Light"/>
              <a:ea typeface="Roboto Light"/>
              <a:cs typeface="Roboto Light"/>
              <a:sym typeface="Roboto Light"/>
            </a:endParaRPr>
          </a:p>
          <a:p>
            <a:pPr marL="0" lvl="0" indent="0" algn="ctr" rtl="0">
              <a:spcBef>
                <a:spcPts val="0"/>
              </a:spcBef>
              <a:spcAft>
                <a:spcPts val="0"/>
              </a:spcAft>
              <a:buNone/>
            </a:pPr>
            <a:endParaRPr sz="1300">
              <a:solidFill>
                <a:schemeClr val="accent3"/>
              </a:solidFill>
              <a:latin typeface="Roboto Light"/>
              <a:ea typeface="Roboto Light"/>
              <a:cs typeface="Roboto Light"/>
              <a:sym typeface="Roboto Light"/>
            </a:endParaRPr>
          </a:p>
          <a:p>
            <a:pPr marL="0" lvl="0" indent="0" algn="ctr" rtl="0">
              <a:spcBef>
                <a:spcPts val="0"/>
              </a:spcBef>
              <a:spcAft>
                <a:spcPts val="0"/>
              </a:spcAft>
              <a:buNone/>
            </a:pPr>
            <a:endParaRPr>
              <a:solidFill>
                <a:schemeClr val="accent3"/>
              </a:solidFill>
              <a:latin typeface="Roboto Light"/>
              <a:ea typeface="Roboto Light"/>
              <a:cs typeface="Roboto Light"/>
              <a:sym typeface="Roboto Light"/>
            </a:endParaRPr>
          </a:p>
        </p:txBody>
      </p:sp>
      <p:sp>
        <p:nvSpPr>
          <p:cNvPr id="227" name="Google Shape;227;p35"/>
          <p:cNvSpPr txBox="1"/>
          <p:nvPr/>
        </p:nvSpPr>
        <p:spPr>
          <a:xfrm>
            <a:off x="6084000" y="2733775"/>
            <a:ext cx="1392626" cy="49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accent3"/>
                </a:solidFill>
                <a:latin typeface="Roboto Light"/>
                <a:ea typeface="Roboto Light"/>
                <a:cs typeface="Roboto Light"/>
                <a:sym typeface="Roboto Light"/>
              </a:rPr>
              <a:t>Pyramid Size: 5</a:t>
            </a:r>
            <a:endParaRPr sz="1300">
              <a:solidFill>
                <a:schemeClr val="accent3"/>
              </a:solidFill>
              <a:latin typeface="Roboto Light"/>
              <a:ea typeface="Roboto Light"/>
              <a:cs typeface="Roboto Light"/>
              <a:sym typeface="Roboto Light"/>
            </a:endParaRPr>
          </a:p>
          <a:p>
            <a:pPr marL="0" lvl="0" indent="0" algn="ctr" rtl="0">
              <a:spcBef>
                <a:spcPts val="0"/>
              </a:spcBef>
              <a:spcAft>
                <a:spcPts val="0"/>
              </a:spcAft>
              <a:buNone/>
            </a:pPr>
            <a:endParaRPr sz="1300">
              <a:solidFill>
                <a:schemeClr val="accent3"/>
              </a:solidFill>
              <a:latin typeface="Roboto Light"/>
              <a:ea typeface="Roboto Light"/>
              <a:cs typeface="Roboto Light"/>
              <a:sym typeface="Roboto Light"/>
            </a:endParaRPr>
          </a:p>
          <a:p>
            <a:pPr marL="0" lvl="0" indent="0" algn="ctr" rtl="0">
              <a:spcBef>
                <a:spcPts val="0"/>
              </a:spcBef>
              <a:spcAft>
                <a:spcPts val="0"/>
              </a:spcAft>
              <a:buNone/>
            </a:pPr>
            <a:endParaRPr>
              <a:solidFill>
                <a:schemeClr val="accent3"/>
              </a:solidFill>
              <a:latin typeface="Roboto Light"/>
              <a:ea typeface="Roboto Light"/>
              <a:cs typeface="Roboto Light"/>
              <a:sym typeface="Roboto Light"/>
            </a:endParaRPr>
          </a:p>
        </p:txBody>
      </p:sp>
      <p:sp>
        <p:nvSpPr>
          <p:cNvPr id="228" name="Google Shape;228;p35"/>
          <p:cNvSpPr txBox="1"/>
          <p:nvPr/>
        </p:nvSpPr>
        <p:spPr>
          <a:xfrm>
            <a:off x="1862375" y="4790775"/>
            <a:ext cx="1384343" cy="49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accent3"/>
                </a:solidFill>
                <a:latin typeface="Roboto Light"/>
                <a:ea typeface="Roboto Light"/>
                <a:cs typeface="Roboto Light"/>
                <a:sym typeface="Roboto Light"/>
              </a:rPr>
              <a:t>Pyramid Size: 8</a:t>
            </a:r>
            <a:endParaRPr sz="1300">
              <a:solidFill>
                <a:schemeClr val="accent3"/>
              </a:solidFill>
              <a:latin typeface="Roboto Light"/>
              <a:ea typeface="Roboto Light"/>
              <a:cs typeface="Roboto Light"/>
              <a:sym typeface="Roboto Light"/>
            </a:endParaRPr>
          </a:p>
          <a:p>
            <a:pPr marL="0" lvl="0" indent="0" algn="ctr" rtl="0">
              <a:spcBef>
                <a:spcPts val="0"/>
              </a:spcBef>
              <a:spcAft>
                <a:spcPts val="0"/>
              </a:spcAft>
              <a:buNone/>
            </a:pPr>
            <a:endParaRPr sz="1300">
              <a:solidFill>
                <a:schemeClr val="accent3"/>
              </a:solidFill>
              <a:latin typeface="Roboto Light"/>
              <a:ea typeface="Roboto Light"/>
              <a:cs typeface="Roboto Light"/>
              <a:sym typeface="Roboto Light"/>
            </a:endParaRPr>
          </a:p>
          <a:p>
            <a:pPr marL="0" lvl="0" indent="0" algn="ctr" rtl="0">
              <a:spcBef>
                <a:spcPts val="0"/>
              </a:spcBef>
              <a:spcAft>
                <a:spcPts val="0"/>
              </a:spcAft>
              <a:buNone/>
            </a:pPr>
            <a:endParaRPr>
              <a:solidFill>
                <a:schemeClr val="accent3"/>
              </a:solidFill>
              <a:latin typeface="Roboto Light"/>
              <a:ea typeface="Roboto Light"/>
              <a:cs typeface="Roboto Light"/>
              <a:sym typeface="Roboto Light"/>
            </a:endParaRPr>
          </a:p>
        </p:txBody>
      </p:sp>
      <p:sp>
        <p:nvSpPr>
          <p:cNvPr id="229" name="Google Shape;229;p35"/>
          <p:cNvSpPr txBox="1"/>
          <p:nvPr/>
        </p:nvSpPr>
        <p:spPr>
          <a:xfrm>
            <a:off x="3882263" y="4790775"/>
            <a:ext cx="1449900" cy="49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accent3"/>
                </a:solidFill>
                <a:latin typeface="Roboto Light"/>
                <a:ea typeface="Roboto Light"/>
                <a:cs typeface="Roboto Light"/>
                <a:sym typeface="Roboto Light"/>
              </a:rPr>
              <a:t>Pyramid Size: 11</a:t>
            </a:r>
            <a:endParaRPr sz="1300">
              <a:solidFill>
                <a:schemeClr val="accent3"/>
              </a:solidFill>
              <a:latin typeface="Roboto Light"/>
              <a:ea typeface="Roboto Light"/>
              <a:cs typeface="Roboto Light"/>
              <a:sym typeface="Roboto Light"/>
            </a:endParaRPr>
          </a:p>
          <a:p>
            <a:pPr marL="0" lvl="0" indent="0" algn="ctr" rtl="0">
              <a:spcBef>
                <a:spcPts val="0"/>
              </a:spcBef>
              <a:spcAft>
                <a:spcPts val="0"/>
              </a:spcAft>
              <a:buNone/>
            </a:pPr>
            <a:endParaRPr sz="1300">
              <a:solidFill>
                <a:schemeClr val="accent3"/>
              </a:solidFill>
              <a:latin typeface="Roboto Light"/>
              <a:ea typeface="Roboto Light"/>
              <a:cs typeface="Roboto Light"/>
              <a:sym typeface="Roboto Light"/>
            </a:endParaRPr>
          </a:p>
          <a:p>
            <a:pPr marL="0" lvl="0" indent="0" algn="ctr" rtl="0">
              <a:spcBef>
                <a:spcPts val="0"/>
              </a:spcBef>
              <a:spcAft>
                <a:spcPts val="0"/>
              </a:spcAft>
              <a:buNone/>
            </a:pPr>
            <a:endParaRPr>
              <a:solidFill>
                <a:schemeClr val="accent3"/>
              </a:solidFill>
              <a:latin typeface="Roboto Light"/>
              <a:ea typeface="Roboto Light"/>
              <a:cs typeface="Roboto Light"/>
              <a:sym typeface="Roboto Light"/>
            </a:endParaRPr>
          </a:p>
        </p:txBody>
      </p:sp>
      <p:sp>
        <p:nvSpPr>
          <p:cNvPr id="230" name="Google Shape;230;p35"/>
          <p:cNvSpPr txBox="1"/>
          <p:nvPr/>
        </p:nvSpPr>
        <p:spPr>
          <a:xfrm>
            <a:off x="6042275" y="4790775"/>
            <a:ext cx="1467743"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accent3"/>
                </a:solidFill>
                <a:latin typeface="Roboto Light"/>
                <a:ea typeface="Roboto Light"/>
                <a:cs typeface="Roboto Light"/>
                <a:sym typeface="Roboto Light"/>
              </a:rPr>
              <a:t>Pyramid Size: 15</a:t>
            </a:r>
            <a:endParaRPr sz="1300">
              <a:solidFill>
                <a:schemeClr val="accent3"/>
              </a:solidFill>
              <a:latin typeface="Roboto Light"/>
              <a:ea typeface="Roboto Light"/>
              <a:cs typeface="Roboto Light"/>
              <a:sym typeface="Roboto Light"/>
            </a:endParaRPr>
          </a:p>
          <a:p>
            <a:pPr marL="0" lvl="0" indent="0" algn="ctr" rtl="0">
              <a:spcBef>
                <a:spcPts val="0"/>
              </a:spcBef>
              <a:spcAft>
                <a:spcPts val="0"/>
              </a:spcAft>
              <a:buNone/>
            </a:pPr>
            <a:endParaRPr sz="1300">
              <a:solidFill>
                <a:schemeClr val="accent3"/>
              </a:solidFill>
              <a:latin typeface="Roboto Light"/>
              <a:ea typeface="Roboto Light"/>
              <a:cs typeface="Roboto Light"/>
              <a:sym typeface="Roboto Light"/>
            </a:endParaRPr>
          </a:p>
          <a:p>
            <a:pPr marL="0" lvl="0" indent="0" algn="ctr" rtl="0">
              <a:spcBef>
                <a:spcPts val="0"/>
              </a:spcBef>
              <a:spcAft>
                <a:spcPts val="0"/>
              </a:spcAft>
              <a:buNone/>
            </a:pPr>
            <a:endParaRPr>
              <a:solidFill>
                <a:schemeClr val="accent3"/>
              </a:solidFill>
              <a:latin typeface="Roboto Light"/>
              <a:ea typeface="Roboto Light"/>
              <a:cs typeface="Roboto Light"/>
              <a:sym typeface="Robo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504575" y="391050"/>
            <a:ext cx="7852200" cy="8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Division of Work</a:t>
            </a:r>
            <a:endParaRPr/>
          </a:p>
        </p:txBody>
      </p:sp>
      <p:graphicFrame>
        <p:nvGraphicFramePr>
          <p:cNvPr id="236" name="Google Shape;236;p36"/>
          <p:cNvGraphicFramePr/>
          <p:nvPr/>
        </p:nvGraphicFramePr>
        <p:xfrm>
          <a:off x="964351" y="1428750"/>
          <a:ext cx="7239000" cy="3169680"/>
        </p:xfrm>
        <a:graphic>
          <a:graphicData uri="http://schemas.openxmlformats.org/drawingml/2006/table">
            <a:tbl>
              <a:tblPr>
                <a:noFill/>
                <a:tableStyleId>{EED19936-0550-4103-8C5D-4DD5BF531187}</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b="1">
                          <a:solidFill>
                            <a:schemeClr val="accent3"/>
                          </a:solidFill>
                        </a:rPr>
                        <a:t>Responsibility</a:t>
                      </a:r>
                      <a:endParaRPr b="1">
                        <a:solidFill>
                          <a:schemeClr val="accent3"/>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3"/>
                          </a:solidFill>
                        </a:rPr>
                        <a:t>Team Member</a:t>
                      </a:r>
                      <a:endParaRPr b="1">
                        <a:solidFill>
                          <a:schemeClr val="accent3"/>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accent3"/>
                          </a:solidFill>
                        </a:rPr>
                        <a:t>Generation of Input Images</a:t>
                      </a:r>
                      <a:endParaRPr>
                        <a:solidFill>
                          <a:schemeClr val="accent3"/>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3"/>
                          </a:solidFill>
                        </a:rPr>
                        <a:t>Adhithya Arun</a:t>
                      </a:r>
                      <a:endParaRPr>
                        <a:solidFill>
                          <a:schemeClr val="accent3"/>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solidFill>
                            <a:schemeClr val="accent3"/>
                          </a:solidFill>
                        </a:rPr>
                        <a:t>Generation of Weight Maps</a:t>
                      </a:r>
                      <a:endParaRPr>
                        <a:solidFill>
                          <a:schemeClr val="accent3"/>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3"/>
                          </a:solidFill>
                        </a:rPr>
                        <a:t>Namratha Gopalabhatla</a:t>
                      </a:r>
                      <a:endParaRPr>
                        <a:solidFill>
                          <a:schemeClr val="accent3"/>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solidFill>
                            <a:schemeClr val="accent3"/>
                          </a:solidFill>
                        </a:rPr>
                        <a:t>Generation of Image Pyramids</a:t>
                      </a:r>
                      <a:endParaRPr>
                        <a:solidFill>
                          <a:schemeClr val="accent3"/>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3"/>
                          </a:solidFill>
                        </a:rPr>
                        <a:t>Namratha Gopalabhatla</a:t>
                      </a:r>
                      <a:endParaRPr>
                        <a:solidFill>
                          <a:schemeClr val="accent3"/>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solidFill>
                            <a:schemeClr val="accent3"/>
                          </a:solidFill>
                        </a:rPr>
                        <a:t>Multi-Scale Fusion</a:t>
                      </a:r>
                      <a:endParaRPr>
                        <a:solidFill>
                          <a:schemeClr val="accent3"/>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3"/>
                          </a:solidFill>
                        </a:rPr>
                        <a:t>Adhithya Arun</a:t>
                      </a:r>
                      <a:endParaRPr>
                        <a:solidFill>
                          <a:schemeClr val="accent3"/>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solidFill>
                            <a:schemeClr val="accent3"/>
                          </a:solidFill>
                        </a:rPr>
                        <a:t>Analysis of Variation in Height of Pyramids</a:t>
                      </a:r>
                      <a:endParaRPr>
                        <a:solidFill>
                          <a:schemeClr val="accent3"/>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3"/>
                          </a:solidFill>
                        </a:rPr>
                        <a:t>Namratha Gopalabhatla</a:t>
                      </a:r>
                      <a:endParaRPr>
                        <a:solidFill>
                          <a:schemeClr val="accent3"/>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solidFill>
                            <a:schemeClr val="accent3"/>
                          </a:solidFill>
                        </a:rPr>
                        <a:t>Documentation</a:t>
                      </a:r>
                      <a:endParaRPr>
                        <a:solidFill>
                          <a:schemeClr val="accent3"/>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3"/>
                          </a:solidFill>
                        </a:rPr>
                        <a:t>Adhithya Arun</a:t>
                      </a:r>
                      <a:endParaRPr>
                        <a:solidFill>
                          <a:schemeClr val="accent3"/>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
                          <a:solidFill>
                            <a:schemeClr val="accent3"/>
                          </a:solidFill>
                        </a:rPr>
                        <a:t>Presentation</a:t>
                      </a:r>
                      <a:endParaRPr>
                        <a:solidFill>
                          <a:schemeClr val="accent3"/>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3"/>
                          </a:solidFill>
                        </a:rPr>
                        <a:t>Adhithya Arun and Namratha Gopalabhatla</a:t>
                      </a:r>
                      <a:endParaRPr>
                        <a:solidFill>
                          <a:schemeClr val="accent3"/>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Understanding the problem</a:t>
            </a:r>
            <a:endParaRPr/>
          </a:p>
        </p:txBody>
      </p:sp>
      <p:sp>
        <p:nvSpPr>
          <p:cNvPr id="74" name="Google Shape;74;p15"/>
          <p:cNvSpPr txBox="1"/>
          <p:nvPr/>
        </p:nvSpPr>
        <p:spPr>
          <a:xfrm>
            <a:off x="389550" y="1232300"/>
            <a:ext cx="8364900" cy="3314700"/>
          </a:xfrm>
          <a:prstGeom prst="rect">
            <a:avLst/>
          </a:prstGeom>
          <a:noFill/>
          <a:ln>
            <a:noFill/>
          </a:ln>
        </p:spPr>
        <p:txBody>
          <a:bodyPr spcFirstLastPara="1" wrap="square" lIns="91425" tIns="91425" rIns="91425" bIns="91425" anchor="t" anchorCtr="0">
            <a:noAutofit/>
          </a:bodyPr>
          <a:lstStyle/>
          <a:p>
            <a:pPr>
              <a:lnSpc>
                <a:spcPct val="115000"/>
              </a:lnSpc>
            </a:pPr>
            <a:r>
              <a:rPr lang="en" sz="1600" dirty="0">
                <a:solidFill>
                  <a:schemeClr val="accent3"/>
                </a:solidFill>
                <a:latin typeface="Roboto Light"/>
                <a:ea typeface="Roboto Light"/>
                <a:cs typeface="Roboto Light"/>
                <a:sym typeface="Roboto Light"/>
              </a:rPr>
              <a:t>Due to the absorption and scattering, the light crossing the atmosphere is attenuated and dispersed. Therefore only a percentage of the reflected light reaches the observer, causing poor visibility in such degraded scenes. The light intensity </a:t>
            </a:r>
            <a:r>
              <a:rPr lang="en" sz="1600" b="1" i="1" dirty="0">
                <a:solidFill>
                  <a:schemeClr val="accent3"/>
                </a:solidFill>
                <a:latin typeface="Roboto"/>
                <a:ea typeface="Roboto"/>
                <a:cs typeface="Roboto"/>
                <a:sym typeface="Roboto"/>
              </a:rPr>
              <a:t>I </a:t>
            </a:r>
            <a:r>
              <a:rPr lang="en" sz="1600" dirty="0">
                <a:solidFill>
                  <a:schemeClr val="accent3"/>
                </a:solidFill>
                <a:latin typeface="Roboto Light"/>
                <a:ea typeface="Roboto Light"/>
                <a:cs typeface="Roboto Light"/>
                <a:sym typeface="Roboto Light"/>
              </a:rPr>
              <a:t>that reaches the observer is described by two main additive components: direct attenuation and veiling light.</a:t>
            </a:r>
          </a:p>
          <a:p>
            <a:pPr>
              <a:lnSpc>
                <a:spcPct val="114999"/>
              </a:lnSpc>
            </a:pPr>
            <a:endParaRPr lang="en" sz="1600" dirty="0">
              <a:solidFill>
                <a:schemeClr val="accent3"/>
              </a:solidFill>
              <a:latin typeface="Roboto Light"/>
              <a:ea typeface="Roboto Light"/>
              <a:cs typeface="Roboto Light"/>
              <a:sym typeface="Roboto Light"/>
            </a:endParaRPr>
          </a:p>
          <a:p>
            <a:pPr>
              <a:lnSpc>
                <a:spcPct val="114999"/>
              </a:lnSpc>
            </a:pPr>
            <a:r>
              <a:rPr lang="en" sz="1600" dirty="0">
                <a:solidFill>
                  <a:schemeClr val="accent3"/>
                </a:solidFill>
                <a:latin typeface="Roboto Light"/>
                <a:ea typeface="Roboto Light"/>
                <a:cs typeface="Roboto Light"/>
                <a:sym typeface="Roboto Light"/>
              </a:rPr>
              <a:t> 			</a:t>
            </a:r>
            <a:r>
              <a:rPr lang="en" sz="1600" b="1" i="1" dirty="0">
                <a:solidFill>
                  <a:schemeClr val="lt2"/>
                </a:solidFill>
                <a:latin typeface="Roboto"/>
                <a:ea typeface="Roboto"/>
                <a:cs typeface="Roboto"/>
                <a:sym typeface="Roboto"/>
              </a:rPr>
              <a:t>I = J T (x) + V</a:t>
            </a:r>
            <a:r>
              <a:rPr lang="en" sz="1600" b="1" i="1" baseline="-25000" dirty="0">
                <a:solidFill>
                  <a:schemeClr val="lt2"/>
                </a:solidFill>
                <a:latin typeface="Roboto"/>
                <a:ea typeface="Roboto"/>
                <a:cs typeface="Roboto"/>
                <a:sym typeface="Roboto"/>
              </a:rPr>
              <a:t>∞</a:t>
            </a:r>
            <a:r>
              <a:rPr lang="en" sz="1600" b="1" i="1" dirty="0">
                <a:solidFill>
                  <a:schemeClr val="lt2"/>
                </a:solidFill>
                <a:latin typeface="Roboto"/>
                <a:ea typeface="Roboto"/>
                <a:cs typeface="Roboto"/>
                <a:sym typeface="Roboto"/>
              </a:rPr>
              <a:t> (1 − T (x))</a:t>
            </a:r>
            <a:endParaRPr lang="en-US" sz="1600" b="1" i="1">
              <a:solidFill>
                <a:schemeClr val="lt2"/>
              </a:solidFill>
              <a:latin typeface="Roboto"/>
              <a:ea typeface="Roboto"/>
              <a:cs typeface="Roboto"/>
            </a:endParaRPr>
          </a:p>
          <a:p>
            <a:pPr marL="0" lvl="0" indent="0" algn="l" rtl="0">
              <a:lnSpc>
                <a:spcPct val="115000"/>
              </a:lnSpc>
              <a:spcBef>
                <a:spcPts val="1600"/>
              </a:spcBef>
              <a:spcAft>
                <a:spcPts val="1600"/>
              </a:spcAft>
              <a:buNone/>
            </a:pPr>
            <a:r>
              <a:rPr lang="en" sz="1600" dirty="0">
                <a:solidFill>
                  <a:schemeClr val="lt2"/>
                </a:solidFill>
                <a:latin typeface="Roboto Light"/>
                <a:ea typeface="Roboto Light"/>
                <a:cs typeface="Roboto Light"/>
                <a:sym typeface="Roboto Light"/>
              </a:rPr>
              <a:t>where </a:t>
            </a:r>
            <a:r>
              <a:rPr lang="en" sz="1600" b="1" i="1" dirty="0">
                <a:solidFill>
                  <a:schemeClr val="lt2"/>
                </a:solidFill>
                <a:latin typeface="Roboto"/>
                <a:ea typeface="Roboto"/>
                <a:cs typeface="Roboto"/>
                <a:sym typeface="Roboto"/>
              </a:rPr>
              <a:t>J </a:t>
            </a:r>
            <a:r>
              <a:rPr lang="en" sz="1600" dirty="0">
                <a:solidFill>
                  <a:schemeClr val="lt2"/>
                </a:solidFill>
                <a:latin typeface="Roboto Light"/>
                <a:ea typeface="Roboto Light"/>
                <a:cs typeface="Roboto Light"/>
                <a:sym typeface="Roboto Light"/>
              </a:rPr>
              <a:t>is the scene radiance or haze-free image, </a:t>
            </a:r>
            <a:r>
              <a:rPr lang="en" sz="1600" b="1" i="1" dirty="0">
                <a:solidFill>
                  <a:schemeClr val="lt2"/>
                </a:solidFill>
                <a:latin typeface="Roboto"/>
                <a:ea typeface="Roboto"/>
                <a:cs typeface="Roboto"/>
                <a:sym typeface="Roboto"/>
              </a:rPr>
              <a:t>T</a:t>
            </a:r>
            <a:r>
              <a:rPr lang="en" sz="1600" dirty="0">
                <a:solidFill>
                  <a:schemeClr val="lt2"/>
                </a:solidFill>
                <a:latin typeface="Roboto Light"/>
                <a:ea typeface="Roboto Light"/>
                <a:cs typeface="Roboto Light"/>
                <a:sym typeface="Roboto Light"/>
              </a:rPr>
              <a:t> is the transmission along the cone of vision and </a:t>
            </a:r>
            <a:r>
              <a:rPr lang="en" sz="1600" b="1" i="1" dirty="0">
                <a:solidFill>
                  <a:schemeClr val="lt2"/>
                </a:solidFill>
                <a:latin typeface="Roboto"/>
                <a:ea typeface="Roboto"/>
                <a:cs typeface="Roboto"/>
                <a:sym typeface="Roboto"/>
              </a:rPr>
              <a:t>V</a:t>
            </a:r>
            <a:r>
              <a:rPr lang="en" sz="1600" b="1" i="1" baseline="-25000" dirty="0">
                <a:solidFill>
                  <a:schemeClr val="lt2"/>
                </a:solidFill>
                <a:latin typeface="Roboto"/>
                <a:ea typeface="Roboto"/>
                <a:cs typeface="Roboto"/>
                <a:sym typeface="Roboto"/>
              </a:rPr>
              <a:t>∞</a:t>
            </a:r>
            <a:r>
              <a:rPr lang="en" sz="1600" dirty="0">
                <a:solidFill>
                  <a:schemeClr val="lt2"/>
                </a:solidFill>
                <a:latin typeface="Roboto Light"/>
                <a:ea typeface="Roboto Light"/>
                <a:cs typeface="Roboto Light"/>
                <a:sym typeface="Roboto Light"/>
              </a:rPr>
              <a:t> is the veiling color constant. We intend to find the above mentioned </a:t>
            </a:r>
            <a:r>
              <a:rPr lang="en" sz="1600" b="1" i="1" dirty="0">
                <a:solidFill>
                  <a:schemeClr val="lt2"/>
                </a:solidFill>
                <a:latin typeface="Roboto"/>
                <a:ea typeface="Roboto"/>
                <a:cs typeface="Roboto"/>
                <a:sym typeface="Roboto"/>
              </a:rPr>
              <a:t>J</a:t>
            </a:r>
            <a:r>
              <a:rPr lang="en" sz="1600" dirty="0">
                <a:solidFill>
                  <a:schemeClr val="lt2"/>
                </a:solidFill>
                <a:latin typeface="Roboto Light"/>
                <a:ea typeface="Roboto Light"/>
                <a:cs typeface="Roboto Light"/>
                <a:sym typeface="Roboto Light"/>
              </a:rPr>
              <a:t>.</a:t>
            </a:r>
            <a:endParaRPr sz="1600" dirty="0">
              <a:solidFill>
                <a:schemeClr val="lt2"/>
              </a:solidFill>
              <a:latin typeface="Roboto Light"/>
              <a:ea typeface="Roboto Light"/>
              <a:cs typeface="Roboto Light"/>
              <a:sym typeface="Robo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200" b="1"/>
              <a:t>Project objective: </a:t>
            </a:r>
            <a:endParaRPr sz="4200" b="1"/>
          </a:p>
          <a:p>
            <a:pPr marL="0" lvl="0" indent="0" algn="l" rtl="0">
              <a:spcBef>
                <a:spcPts val="0"/>
              </a:spcBef>
              <a:spcAft>
                <a:spcPts val="0"/>
              </a:spcAft>
              <a:buNone/>
            </a:pPr>
            <a:r>
              <a:rPr lang="en" sz="4200"/>
              <a:t>Image Dehazing in Adverse Weather Conditions using a Single Image</a:t>
            </a:r>
            <a:endParaRPr sz="4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198775" y="272825"/>
            <a:ext cx="7852200" cy="8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Implementation</a:t>
            </a:r>
            <a:endParaRPr/>
          </a:p>
        </p:txBody>
      </p:sp>
      <p:sp>
        <p:nvSpPr>
          <p:cNvPr id="85" name="Google Shape;85;p17"/>
          <p:cNvSpPr txBox="1"/>
          <p:nvPr/>
        </p:nvSpPr>
        <p:spPr>
          <a:xfrm>
            <a:off x="382200" y="1328000"/>
            <a:ext cx="4405147" cy="319454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accent3"/>
                </a:solidFill>
                <a:latin typeface="Roboto Light"/>
                <a:ea typeface="Roboto Light"/>
                <a:cs typeface="Roboto Light"/>
                <a:sym typeface="Roboto Light"/>
              </a:rPr>
              <a:t>The algorithm consists of three major steps : </a:t>
            </a:r>
            <a:endParaRPr sz="1600">
              <a:solidFill>
                <a:schemeClr val="accent3"/>
              </a:solidFill>
              <a:latin typeface="Roboto Light"/>
              <a:ea typeface="Roboto Light"/>
              <a:cs typeface="Roboto Light"/>
              <a:sym typeface="Roboto Light"/>
            </a:endParaRPr>
          </a:p>
          <a:p>
            <a:pPr marL="457200" lvl="0" indent="-330200" algn="l" rtl="0">
              <a:spcBef>
                <a:spcPts val="1000"/>
              </a:spcBef>
              <a:spcAft>
                <a:spcPts val="0"/>
              </a:spcAft>
              <a:buClr>
                <a:schemeClr val="accent3"/>
              </a:buClr>
              <a:buSzPts val="1600"/>
              <a:buFont typeface="Roboto Light"/>
              <a:buAutoNum type="arabicPeriod"/>
            </a:pPr>
            <a:r>
              <a:rPr lang="en" sz="1600">
                <a:solidFill>
                  <a:schemeClr val="accent3"/>
                </a:solidFill>
                <a:latin typeface="Roboto Light"/>
                <a:ea typeface="Roboto Light"/>
                <a:cs typeface="Roboto Light"/>
                <a:sym typeface="Roboto Light"/>
              </a:rPr>
              <a:t>Generation of input images</a:t>
            </a:r>
            <a:endParaRPr sz="1600">
              <a:solidFill>
                <a:schemeClr val="accent3"/>
              </a:solidFill>
              <a:latin typeface="Roboto Light"/>
              <a:ea typeface="Roboto Light"/>
              <a:cs typeface="Roboto Light"/>
              <a:sym typeface="Roboto Light"/>
            </a:endParaRPr>
          </a:p>
          <a:p>
            <a:pPr marL="914400" lvl="1" indent="-330200" algn="l" rtl="0">
              <a:spcBef>
                <a:spcPts val="1000"/>
              </a:spcBef>
              <a:spcAft>
                <a:spcPts val="0"/>
              </a:spcAft>
              <a:buClr>
                <a:schemeClr val="accent3"/>
              </a:buClr>
              <a:buSzPts val="1600"/>
              <a:buFont typeface="Roboto Light"/>
              <a:buAutoNum type="alphaLcPeriod"/>
            </a:pPr>
            <a:r>
              <a:rPr lang="en" sz="1600">
                <a:solidFill>
                  <a:schemeClr val="accent3"/>
                </a:solidFill>
                <a:latin typeface="Roboto Light"/>
                <a:ea typeface="Roboto Light"/>
                <a:cs typeface="Roboto Light"/>
                <a:sym typeface="Roboto Light"/>
              </a:rPr>
              <a:t>White Balanced Image</a:t>
            </a:r>
            <a:endParaRPr sz="1600">
              <a:solidFill>
                <a:schemeClr val="accent3"/>
              </a:solidFill>
              <a:latin typeface="Roboto Light"/>
              <a:ea typeface="Roboto Light"/>
              <a:cs typeface="Roboto Light"/>
              <a:sym typeface="Roboto Light"/>
            </a:endParaRPr>
          </a:p>
          <a:p>
            <a:pPr marL="914400" lvl="1" indent="-330200" algn="l" rtl="0">
              <a:spcBef>
                <a:spcPts val="0"/>
              </a:spcBef>
              <a:spcAft>
                <a:spcPts val="0"/>
              </a:spcAft>
              <a:buClr>
                <a:schemeClr val="accent3"/>
              </a:buClr>
              <a:buSzPts val="1600"/>
              <a:buFont typeface="Roboto Light"/>
              <a:buAutoNum type="alphaLcPeriod"/>
            </a:pPr>
            <a:r>
              <a:rPr lang="en" sz="1600">
                <a:solidFill>
                  <a:schemeClr val="accent3"/>
                </a:solidFill>
                <a:latin typeface="Roboto Light"/>
                <a:ea typeface="Roboto Light"/>
                <a:cs typeface="Roboto Light"/>
                <a:sym typeface="Roboto Light"/>
              </a:rPr>
              <a:t>Contrast Enhanced Image</a:t>
            </a:r>
            <a:endParaRPr sz="1600">
              <a:solidFill>
                <a:schemeClr val="accent3"/>
              </a:solidFill>
              <a:latin typeface="Roboto Light"/>
              <a:ea typeface="Roboto Light"/>
              <a:cs typeface="Roboto Light"/>
              <a:sym typeface="Roboto Light"/>
            </a:endParaRPr>
          </a:p>
          <a:p>
            <a:pPr marL="457200" lvl="0" indent="-330200" algn="l" rtl="0">
              <a:spcBef>
                <a:spcPts val="1000"/>
              </a:spcBef>
              <a:spcAft>
                <a:spcPts val="0"/>
              </a:spcAft>
              <a:buClr>
                <a:schemeClr val="accent3"/>
              </a:buClr>
              <a:buSzPts val="1600"/>
              <a:buFont typeface="Roboto Light"/>
              <a:buAutoNum type="arabicPeriod"/>
            </a:pPr>
            <a:r>
              <a:rPr lang="en" sz="1600">
                <a:solidFill>
                  <a:schemeClr val="accent3"/>
                </a:solidFill>
                <a:latin typeface="Roboto Light"/>
                <a:ea typeface="Roboto Light"/>
                <a:cs typeface="Roboto Light"/>
                <a:sym typeface="Roboto Light"/>
              </a:rPr>
              <a:t>Generation of Weight Maps</a:t>
            </a:r>
            <a:endParaRPr sz="1600">
              <a:solidFill>
                <a:schemeClr val="accent3"/>
              </a:solidFill>
              <a:latin typeface="Roboto Light"/>
              <a:ea typeface="Roboto Light"/>
              <a:cs typeface="Roboto Light"/>
              <a:sym typeface="Roboto Light"/>
            </a:endParaRPr>
          </a:p>
          <a:p>
            <a:pPr marL="914400" lvl="1" indent="-330200" algn="l" rtl="0">
              <a:spcBef>
                <a:spcPts val="1000"/>
              </a:spcBef>
              <a:spcAft>
                <a:spcPts val="0"/>
              </a:spcAft>
              <a:buClr>
                <a:schemeClr val="accent3"/>
              </a:buClr>
              <a:buSzPts val="1600"/>
              <a:buFont typeface="Roboto Light"/>
              <a:buAutoNum type="alphaLcPeriod"/>
            </a:pPr>
            <a:r>
              <a:rPr lang="en" sz="1600">
                <a:solidFill>
                  <a:schemeClr val="accent3"/>
                </a:solidFill>
                <a:latin typeface="Roboto Light"/>
                <a:ea typeface="Roboto Light"/>
                <a:cs typeface="Roboto Light"/>
                <a:sym typeface="Roboto Light"/>
              </a:rPr>
              <a:t>Luminance Weight Maps</a:t>
            </a:r>
            <a:endParaRPr sz="1600">
              <a:solidFill>
                <a:schemeClr val="accent3"/>
              </a:solidFill>
              <a:latin typeface="Roboto Light"/>
              <a:ea typeface="Roboto Light"/>
              <a:cs typeface="Roboto Light"/>
              <a:sym typeface="Roboto Light"/>
            </a:endParaRPr>
          </a:p>
          <a:p>
            <a:pPr marL="914400" lvl="1" indent="-330200" algn="l" rtl="0">
              <a:spcBef>
                <a:spcPts val="0"/>
              </a:spcBef>
              <a:spcAft>
                <a:spcPts val="0"/>
              </a:spcAft>
              <a:buClr>
                <a:schemeClr val="accent3"/>
              </a:buClr>
              <a:buSzPts val="1600"/>
              <a:buFont typeface="Roboto Light"/>
              <a:buAutoNum type="alphaLcPeriod"/>
            </a:pPr>
            <a:r>
              <a:rPr lang="en" sz="1600">
                <a:solidFill>
                  <a:schemeClr val="accent3"/>
                </a:solidFill>
                <a:latin typeface="Roboto Light"/>
                <a:ea typeface="Roboto Light"/>
                <a:cs typeface="Roboto Light"/>
                <a:sym typeface="Roboto Light"/>
              </a:rPr>
              <a:t>Chromatic Weight Maps</a:t>
            </a:r>
            <a:endParaRPr sz="1600">
              <a:solidFill>
                <a:schemeClr val="accent3"/>
              </a:solidFill>
              <a:latin typeface="Roboto Light"/>
              <a:ea typeface="Roboto Light"/>
              <a:cs typeface="Roboto Light"/>
              <a:sym typeface="Roboto Light"/>
            </a:endParaRPr>
          </a:p>
          <a:p>
            <a:pPr marL="914400" lvl="1" indent="-330200" algn="l" rtl="0">
              <a:spcBef>
                <a:spcPts val="0"/>
              </a:spcBef>
              <a:spcAft>
                <a:spcPts val="0"/>
              </a:spcAft>
              <a:buClr>
                <a:schemeClr val="accent3"/>
              </a:buClr>
              <a:buSzPts val="1600"/>
              <a:buFont typeface="Roboto Light"/>
              <a:buAutoNum type="alphaLcPeriod"/>
            </a:pPr>
            <a:r>
              <a:rPr lang="en" sz="1600">
                <a:solidFill>
                  <a:schemeClr val="accent3"/>
                </a:solidFill>
                <a:latin typeface="Roboto Light"/>
                <a:ea typeface="Roboto Light"/>
                <a:cs typeface="Roboto Light"/>
                <a:sym typeface="Roboto Light"/>
              </a:rPr>
              <a:t>Saliency Weight Maps</a:t>
            </a:r>
            <a:endParaRPr sz="1600">
              <a:solidFill>
                <a:schemeClr val="accent3"/>
              </a:solidFill>
              <a:latin typeface="Roboto Light"/>
              <a:ea typeface="Roboto Light"/>
              <a:cs typeface="Roboto Light"/>
              <a:sym typeface="Roboto Light"/>
            </a:endParaRPr>
          </a:p>
          <a:p>
            <a:pPr marL="914400" lvl="1" indent="-330200" algn="l" rtl="0">
              <a:spcBef>
                <a:spcPts val="0"/>
              </a:spcBef>
              <a:spcAft>
                <a:spcPts val="0"/>
              </a:spcAft>
              <a:buClr>
                <a:schemeClr val="accent3"/>
              </a:buClr>
              <a:buSzPts val="1600"/>
              <a:buFont typeface="Roboto Light"/>
              <a:buAutoNum type="alphaLcPeriod"/>
            </a:pPr>
            <a:r>
              <a:rPr lang="en" sz="1600">
                <a:solidFill>
                  <a:schemeClr val="accent3"/>
                </a:solidFill>
                <a:latin typeface="Roboto Light"/>
                <a:ea typeface="Roboto Light"/>
                <a:cs typeface="Roboto Light"/>
                <a:sym typeface="Roboto Light"/>
              </a:rPr>
              <a:t>Normalized Weight Maps</a:t>
            </a:r>
            <a:endParaRPr sz="1600">
              <a:solidFill>
                <a:schemeClr val="accent3"/>
              </a:solidFill>
              <a:latin typeface="Roboto Light"/>
              <a:ea typeface="Roboto Light"/>
              <a:cs typeface="Roboto Light"/>
              <a:sym typeface="Roboto Light"/>
            </a:endParaRPr>
          </a:p>
          <a:p>
            <a:pPr marL="457200" lvl="0" indent="-330200" algn="l" rtl="0">
              <a:spcBef>
                <a:spcPts val="1000"/>
              </a:spcBef>
              <a:spcAft>
                <a:spcPts val="0"/>
              </a:spcAft>
              <a:buClr>
                <a:schemeClr val="accent3"/>
              </a:buClr>
              <a:buSzPts val="1600"/>
              <a:buFont typeface="Roboto Light"/>
              <a:buAutoNum type="arabicPeriod"/>
            </a:pPr>
            <a:r>
              <a:rPr lang="en" sz="1600">
                <a:solidFill>
                  <a:schemeClr val="accent3"/>
                </a:solidFill>
                <a:latin typeface="Roboto Light"/>
                <a:ea typeface="Roboto Light"/>
                <a:cs typeface="Roboto Light"/>
                <a:sym typeface="Roboto Light"/>
              </a:rPr>
              <a:t>Multi Scale Fusion </a:t>
            </a:r>
            <a:endParaRPr sz="1600">
              <a:solidFill>
                <a:schemeClr val="accent3"/>
              </a:solidFill>
              <a:latin typeface="Roboto Light"/>
              <a:ea typeface="Roboto Light"/>
              <a:cs typeface="Roboto Light"/>
              <a:sym typeface="Roboto Light"/>
            </a:endParaRPr>
          </a:p>
        </p:txBody>
      </p:sp>
      <p:pic>
        <p:nvPicPr>
          <p:cNvPr id="86" name="Google Shape;86;p17"/>
          <p:cNvPicPr preferRelativeResize="0"/>
          <p:nvPr/>
        </p:nvPicPr>
        <p:blipFill rotWithShape="1">
          <a:blip r:embed="rId3">
            <a:alphaModFix/>
          </a:blip>
          <a:srcRect t="3025" r="52932"/>
          <a:stretch/>
        </p:blipFill>
        <p:spPr>
          <a:xfrm>
            <a:off x="5502125" y="1328000"/>
            <a:ext cx="2929614" cy="3431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439475" y="397325"/>
            <a:ext cx="7137600" cy="514500"/>
          </a:xfrm>
          <a:prstGeom prst="rect">
            <a:avLst/>
          </a:prstGeom>
        </p:spPr>
        <p:txBody>
          <a:bodyPr spcFirstLastPara="1" wrap="square" lIns="91425" tIns="91425" rIns="91425" bIns="91425" anchor="ctr" anchorCtr="0">
            <a:noAutofit/>
          </a:bodyPr>
          <a:lstStyle/>
          <a:p>
            <a:pPr marL="457200" lvl="0" indent="-419100" algn="l" rtl="0">
              <a:spcBef>
                <a:spcPts val="0"/>
              </a:spcBef>
              <a:spcAft>
                <a:spcPts val="0"/>
              </a:spcAft>
              <a:buSzPts val="3000"/>
              <a:buAutoNum type="arabicPeriod"/>
            </a:pPr>
            <a:r>
              <a:rPr lang="en" sz="3000"/>
              <a:t>Generation of Input Images</a:t>
            </a:r>
            <a:endParaRPr sz="3000"/>
          </a:p>
        </p:txBody>
      </p:sp>
      <p:sp>
        <p:nvSpPr>
          <p:cNvPr id="92" name="Google Shape;92;p18"/>
          <p:cNvSpPr txBox="1"/>
          <p:nvPr/>
        </p:nvSpPr>
        <p:spPr>
          <a:xfrm>
            <a:off x="435150" y="911825"/>
            <a:ext cx="8273700" cy="11631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accent6"/>
              </a:buClr>
              <a:buSzPts val="1500"/>
              <a:buFont typeface="Roboto"/>
              <a:buChar char="●"/>
            </a:pPr>
            <a:r>
              <a:rPr lang="en" sz="1500" b="1" i="1">
                <a:solidFill>
                  <a:schemeClr val="accent6"/>
                </a:solidFill>
                <a:latin typeface="Roboto"/>
                <a:ea typeface="Roboto"/>
                <a:cs typeface="Roboto"/>
                <a:sym typeface="Roboto"/>
              </a:rPr>
              <a:t>White Balancing</a:t>
            </a:r>
            <a:endParaRPr sz="1500" b="1" i="1">
              <a:solidFill>
                <a:schemeClr val="accent6"/>
              </a:solidFill>
              <a:latin typeface="Roboto"/>
              <a:ea typeface="Roboto"/>
              <a:cs typeface="Roboto"/>
              <a:sym typeface="Roboto"/>
            </a:endParaRPr>
          </a:p>
          <a:p>
            <a:pPr marL="457200" lvl="0" indent="0" algn="l" rtl="0">
              <a:spcBef>
                <a:spcPts val="1000"/>
              </a:spcBef>
              <a:spcAft>
                <a:spcPts val="0"/>
              </a:spcAft>
              <a:buNone/>
            </a:pPr>
            <a:r>
              <a:rPr lang="en" sz="1500">
                <a:solidFill>
                  <a:schemeClr val="accent3"/>
                </a:solidFill>
                <a:latin typeface="Roboto Light"/>
                <a:ea typeface="Roboto Light"/>
                <a:cs typeface="Roboto Light"/>
                <a:sym typeface="Roboto Light"/>
              </a:rPr>
              <a:t>The first input </a:t>
            </a:r>
            <a:r>
              <a:rPr lang="en" sz="1500" b="1" i="1">
                <a:solidFill>
                  <a:schemeClr val="accent3"/>
                </a:solidFill>
                <a:latin typeface="Roboto"/>
                <a:ea typeface="Roboto"/>
                <a:cs typeface="Roboto"/>
                <a:sym typeface="Roboto"/>
              </a:rPr>
              <a:t>I</a:t>
            </a:r>
            <a:r>
              <a:rPr lang="en" sz="1500" b="1" i="1" baseline="-25000">
                <a:solidFill>
                  <a:schemeClr val="accent3"/>
                </a:solidFill>
                <a:latin typeface="Roboto"/>
                <a:ea typeface="Roboto"/>
                <a:cs typeface="Roboto"/>
                <a:sym typeface="Roboto"/>
              </a:rPr>
              <a:t>1</a:t>
            </a:r>
            <a:r>
              <a:rPr lang="en" sz="1500" b="1" i="1">
                <a:solidFill>
                  <a:schemeClr val="accent3"/>
                </a:solidFill>
                <a:latin typeface="Roboto"/>
                <a:ea typeface="Roboto"/>
                <a:cs typeface="Roboto"/>
                <a:sym typeface="Roboto"/>
              </a:rPr>
              <a:t> </a:t>
            </a:r>
            <a:r>
              <a:rPr lang="en" sz="1500">
                <a:solidFill>
                  <a:schemeClr val="accent3"/>
                </a:solidFill>
                <a:latin typeface="Roboto Light"/>
                <a:ea typeface="Roboto Light"/>
                <a:cs typeface="Roboto Light"/>
                <a:sym typeface="Roboto Light"/>
              </a:rPr>
              <a:t>is obtained by white balancing the original hazy image. White balance step ensures the natural rendition of images by eliminating chromatic casts that are caused by the atmospheric color. </a:t>
            </a:r>
            <a:endParaRPr sz="1500">
              <a:solidFill>
                <a:schemeClr val="accent3"/>
              </a:solidFill>
              <a:latin typeface="Roboto Light"/>
              <a:ea typeface="Roboto Light"/>
              <a:cs typeface="Roboto Light"/>
              <a:sym typeface="Roboto Light"/>
            </a:endParaRPr>
          </a:p>
          <a:p>
            <a:pPr marL="457200" lvl="0" indent="0" algn="l" rtl="0">
              <a:spcBef>
                <a:spcPts val="0"/>
              </a:spcBef>
              <a:spcAft>
                <a:spcPts val="0"/>
              </a:spcAft>
              <a:buNone/>
            </a:pPr>
            <a:endParaRPr sz="1600" b="1">
              <a:solidFill>
                <a:schemeClr val="accent3"/>
              </a:solidFill>
              <a:latin typeface="Roboto"/>
              <a:ea typeface="Roboto"/>
              <a:cs typeface="Roboto"/>
              <a:sym typeface="Roboto"/>
            </a:endParaRPr>
          </a:p>
          <a:p>
            <a:pPr marL="457200" lvl="0" indent="0" algn="l" rtl="0">
              <a:spcBef>
                <a:spcPts val="0"/>
              </a:spcBef>
              <a:spcAft>
                <a:spcPts val="0"/>
              </a:spcAft>
              <a:buNone/>
            </a:pPr>
            <a:endParaRPr sz="1600" b="1">
              <a:solidFill>
                <a:schemeClr val="accent3"/>
              </a:solidFill>
              <a:latin typeface="Roboto"/>
              <a:ea typeface="Roboto"/>
              <a:cs typeface="Roboto"/>
              <a:sym typeface="Roboto"/>
            </a:endParaRPr>
          </a:p>
        </p:txBody>
      </p:sp>
      <p:pic>
        <p:nvPicPr>
          <p:cNvPr id="93" name="Google Shape;93;p18"/>
          <p:cNvPicPr preferRelativeResize="0"/>
          <p:nvPr/>
        </p:nvPicPr>
        <p:blipFill rotWithShape="1">
          <a:blip r:embed="rId3">
            <a:alphaModFix/>
          </a:blip>
          <a:srcRect t="2761"/>
          <a:stretch/>
        </p:blipFill>
        <p:spPr>
          <a:xfrm>
            <a:off x="2095395" y="2074925"/>
            <a:ext cx="4828429" cy="29627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p:nvPr/>
        </p:nvSpPr>
        <p:spPr>
          <a:xfrm>
            <a:off x="435150" y="386325"/>
            <a:ext cx="8273700" cy="14349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accent6"/>
              </a:buClr>
              <a:buSzPts val="1500"/>
              <a:buFont typeface="Roboto"/>
              <a:buChar char="●"/>
            </a:pPr>
            <a:r>
              <a:rPr lang="en" sz="1500" b="1" i="1">
                <a:solidFill>
                  <a:schemeClr val="accent6"/>
                </a:solidFill>
                <a:latin typeface="Roboto"/>
                <a:ea typeface="Roboto"/>
                <a:cs typeface="Roboto"/>
                <a:sym typeface="Roboto"/>
              </a:rPr>
              <a:t>Contrast Enhancement</a:t>
            </a:r>
            <a:endParaRPr sz="1500" b="1" i="1">
              <a:solidFill>
                <a:schemeClr val="accent6"/>
              </a:solidFill>
              <a:latin typeface="Roboto"/>
              <a:ea typeface="Roboto"/>
              <a:cs typeface="Roboto"/>
              <a:sym typeface="Roboto"/>
            </a:endParaRPr>
          </a:p>
          <a:p>
            <a:pPr marL="457200" lvl="0" indent="0" algn="l" rtl="0">
              <a:spcBef>
                <a:spcPts val="1000"/>
              </a:spcBef>
              <a:spcAft>
                <a:spcPts val="0"/>
              </a:spcAft>
              <a:buNone/>
            </a:pPr>
            <a:r>
              <a:rPr lang="en" sz="1500">
                <a:solidFill>
                  <a:schemeClr val="accent3"/>
                </a:solidFill>
                <a:latin typeface="Roboto Light"/>
                <a:ea typeface="Roboto Light"/>
                <a:cs typeface="Roboto Light"/>
                <a:sym typeface="Roboto Light"/>
              </a:rPr>
              <a:t>The second input </a:t>
            </a:r>
            <a:r>
              <a:rPr lang="en" sz="1500" b="1" i="1">
                <a:solidFill>
                  <a:schemeClr val="accent3"/>
                </a:solidFill>
                <a:latin typeface="Roboto"/>
                <a:ea typeface="Roboto"/>
                <a:cs typeface="Roboto"/>
                <a:sym typeface="Roboto"/>
              </a:rPr>
              <a:t>I</a:t>
            </a:r>
            <a:r>
              <a:rPr lang="en" sz="1500" b="1" i="1" baseline="-25000">
                <a:solidFill>
                  <a:schemeClr val="accent3"/>
                </a:solidFill>
                <a:latin typeface="Roboto"/>
                <a:ea typeface="Roboto"/>
                <a:cs typeface="Roboto"/>
                <a:sym typeface="Roboto"/>
              </a:rPr>
              <a:t>2</a:t>
            </a:r>
            <a:r>
              <a:rPr lang="en" sz="1500">
                <a:solidFill>
                  <a:schemeClr val="accent3"/>
                </a:solidFill>
                <a:latin typeface="Roboto Light"/>
                <a:ea typeface="Roboto Light"/>
                <a:cs typeface="Roboto Light"/>
                <a:sym typeface="Roboto Light"/>
              </a:rPr>
              <a:t> is obtained by enhance the contrast of the image. The second input  is selected in order to increase the contrast in hazy regions. This operation has the effect to amplify the visibility in regions degraded by haze.</a:t>
            </a:r>
            <a:endParaRPr sz="1500">
              <a:solidFill>
                <a:schemeClr val="accent3"/>
              </a:solidFill>
              <a:latin typeface="Roboto Light"/>
              <a:ea typeface="Roboto Light"/>
              <a:cs typeface="Roboto Light"/>
              <a:sym typeface="Roboto Light"/>
            </a:endParaRPr>
          </a:p>
          <a:p>
            <a:pPr marL="457200" lvl="0" indent="0" algn="l" rtl="0">
              <a:spcBef>
                <a:spcPts val="1000"/>
              </a:spcBef>
              <a:spcAft>
                <a:spcPts val="0"/>
              </a:spcAft>
              <a:buNone/>
            </a:pPr>
            <a:endParaRPr sz="1600" b="1">
              <a:solidFill>
                <a:schemeClr val="accent3"/>
              </a:solidFill>
              <a:latin typeface="Roboto"/>
              <a:ea typeface="Roboto"/>
              <a:cs typeface="Roboto"/>
              <a:sym typeface="Roboto"/>
            </a:endParaRPr>
          </a:p>
          <a:p>
            <a:pPr marL="457200" lvl="0" indent="0" algn="l" rtl="0">
              <a:spcBef>
                <a:spcPts val="0"/>
              </a:spcBef>
              <a:spcAft>
                <a:spcPts val="0"/>
              </a:spcAft>
              <a:buNone/>
            </a:pPr>
            <a:endParaRPr sz="1600" b="1">
              <a:solidFill>
                <a:schemeClr val="accent3"/>
              </a:solidFill>
              <a:latin typeface="Roboto"/>
              <a:ea typeface="Roboto"/>
              <a:cs typeface="Roboto"/>
              <a:sym typeface="Roboto"/>
            </a:endParaRPr>
          </a:p>
        </p:txBody>
      </p:sp>
      <p:pic>
        <p:nvPicPr>
          <p:cNvPr id="99" name="Google Shape;99;p19"/>
          <p:cNvPicPr preferRelativeResize="0"/>
          <p:nvPr/>
        </p:nvPicPr>
        <p:blipFill rotWithShape="1">
          <a:blip r:embed="rId3">
            <a:alphaModFix/>
          </a:blip>
          <a:srcRect t="3697"/>
          <a:stretch/>
        </p:blipFill>
        <p:spPr>
          <a:xfrm>
            <a:off x="2008825" y="1903475"/>
            <a:ext cx="5131975" cy="3118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439475" y="397325"/>
            <a:ext cx="7137600" cy="5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2.  Generation of Weight Maps</a:t>
            </a:r>
            <a:endParaRPr sz="3000"/>
          </a:p>
        </p:txBody>
      </p:sp>
      <p:sp>
        <p:nvSpPr>
          <p:cNvPr id="105" name="Google Shape;105;p20"/>
          <p:cNvSpPr txBox="1"/>
          <p:nvPr/>
        </p:nvSpPr>
        <p:spPr>
          <a:xfrm>
            <a:off x="435150" y="911825"/>
            <a:ext cx="8273700" cy="12294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accent6"/>
              </a:buClr>
              <a:buSzPts val="1500"/>
              <a:buFont typeface="Roboto"/>
              <a:buChar char="●"/>
            </a:pPr>
            <a:r>
              <a:rPr lang="en" sz="1500" b="1" i="1">
                <a:solidFill>
                  <a:schemeClr val="accent6"/>
                </a:solidFill>
                <a:latin typeface="Roboto"/>
                <a:ea typeface="Roboto"/>
                <a:cs typeface="Roboto"/>
                <a:sym typeface="Roboto"/>
              </a:rPr>
              <a:t>Luminance Weight Map</a:t>
            </a:r>
            <a:endParaRPr sz="1500" b="1" i="1">
              <a:solidFill>
                <a:schemeClr val="accent6"/>
              </a:solidFill>
              <a:latin typeface="Roboto"/>
              <a:ea typeface="Roboto"/>
              <a:cs typeface="Roboto"/>
              <a:sym typeface="Roboto"/>
            </a:endParaRPr>
          </a:p>
          <a:p>
            <a:pPr marL="457200" lvl="0" indent="0" algn="l" rtl="0">
              <a:spcBef>
                <a:spcPts val="1000"/>
              </a:spcBef>
              <a:spcAft>
                <a:spcPts val="0"/>
              </a:spcAft>
              <a:buNone/>
            </a:pPr>
            <a:r>
              <a:rPr lang="en" sz="1500">
                <a:solidFill>
                  <a:schemeClr val="accent3"/>
                </a:solidFill>
                <a:latin typeface="Roboto Light"/>
                <a:ea typeface="Roboto Light"/>
                <a:cs typeface="Roboto Light"/>
                <a:sym typeface="Roboto Light"/>
              </a:rPr>
              <a:t>Luminance weight map manages the luminance gain in the output image. This map computes the standard deviation between every R, G and B color channels and each pixel luminance </a:t>
            </a:r>
            <a:r>
              <a:rPr lang="en" sz="1500" b="1" i="1">
                <a:solidFill>
                  <a:schemeClr val="accent3"/>
                </a:solidFill>
                <a:latin typeface="Roboto"/>
                <a:ea typeface="Roboto"/>
                <a:cs typeface="Roboto"/>
                <a:sym typeface="Roboto"/>
              </a:rPr>
              <a:t>L</a:t>
            </a:r>
            <a:r>
              <a:rPr lang="en" sz="1500">
                <a:solidFill>
                  <a:schemeClr val="accent3"/>
                </a:solidFill>
                <a:latin typeface="Roboto Light"/>
                <a:ea typeface="Roboto Light"/>
                <a:cs typeface="Roboto Light"/>
                <a:sym typeface="Roboto Light"/>
              </a:rPr>
              <a:t> of the input. </a:t>
            </a:r>
            <a:endParaRPr sz="1500" b="1" i="1" baseline="-25000">
              <a:solidFill>
                <a:schemeClr val="accent3"/>
              </a:solidFill>
              <a:latin typeface="Roboto"/>
              <a:ea typeface="Roboto"/>
              <a:cs typeface="Roboto"/>
              <a:sym typeface="Roboto"/>
            </a:endParaRPr>
          </a:p>
          <a:p>
            <a:pPr marL="457200" lvl="0" indent="0" algn="l" rtl="0">
              <a:spcBef>
                <a:spcPts val="0"/>
              </a:spcBef>
              <a:spcAft>
                <a:spcPts val="0"/>
              </a:spcAft>
              <a:buNone/>
            </a:pPr>
            <a:endParaRPr sz="1600" b="1">
              <a:solidFill>
                <a:schemeClr val="accent3"/>
              </a:solidFill>
              <a:latin typeface="Roboto"/>
              <a:ea typeface="Roboto"/>
              <a:cs typeface="Roboto"/>
              <a:sym typeface="Roboto"/>
            </a:endParaRPr>
          </a:p>
          <a:p>
            <a:pPr marL="457200" lvl="0" indent="0" algn="l" rtl="0">
              <a:spcBef>
                <a:spcPts val="0"/>
              </a:spcBef>
              <a:spcAft>
                <a:spcPts val="0"/>
              </a:spcAft>
              <a:buNone/>
            </a:pPr>
            <a:endParaRPr sz="1600" b="1">
              <a:solidFill>
                <a:schemeClr val="accent3"/>
              </a:solidFill>
              <a:latin typeface="Roboto"/>
              <a:ea typeface="Roboto"/>
              <a:cs typeface="Roboto"/>
              <a:sym typeface="Roboto"/>
            </a:endParaRPr>
          </a:p>
        </p:txBody>
      </p:sp>
      <p:pic>
        <p:nvPicPr>
          <p:cNvPr id="106" name="Google Shape;106;p20"/>
          <p:cNvPicPr preferRelativeResize="0"/>
          <p:nvPr/>
        </p:nvPicPr>
        <p:blipFill rotWithShape="1">
          <a:blip r:embed="rId3">
            <a:alphaModFix/>
          </a:blip>
          <a:srcRect l="53271" t="3910"/>
          <a:stretch/>
        </p:blipFill>
        <p:spPr>
          <a:xfrm>
            <a:off x="1920425" y="2217425"/>
            <a:ext cx="2131174" cy="2765271"/>
          </a:xfrm>
          <a:prstGeom prst="rect">
            <a:avLst/>
          </a:prstGeom>
          <a:noFill/>
          <a:ln>
            <a:noFill/>
          </a:ln>
        </p:spPr>
      </p:pic>
      <p:pic>
        <p:nvPicPr>
          <p:cNvPr id="107" name="Google Shape;107;p20"/>
          <p:cNvPicPr preferRelativeResize="0"/>
          <p:nvPr/>
        </p:nvPicPr>
        <p:blipFill rotWithShape="1">
          <a:blip r:embed="rId4">
            <a:alphaModFix/>
          </a:blip>
          <a:srcRect l="53271" t="3910"/>
          <a:stretch/>
        </p:blipFill>
        <p:spPr>
          <a:xfrm>
            <a:off x="4817425" y="2217426"/>
            <a:ext cx="2131174" cy="2765273"/>
          </a:xfrm>
          <a:prstGeom prst="rect">
            <a:avLst/>
          </a:prstGeom>
          <a:noFill/>
          <a:ln>
            <a:noFill/>
          </a:ln>
        </p:spPr>
      </p:pic>
      <p:sp>
        <p:nvSpPr>
          <p:cNvPr id="108" name="Google Shape;108;p20"/>
          <p:cNvSpPr txBox="1"/>
          <p:nvPr/>
        </p:nvSpPr>
        <p:spPr>
          <a:xfrm>
            <a:off x="560900" y="2944900"/>
            <a:ext cx="1127700" cy="9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accent3"/>
                </a:solidFill>
                <a:latin typeface="Roboto"/>
                <a:ea typeface="Roboto"/>
                <a:cs typeface="Roboto"/>
                <a:sym typeface="Roboto"/>
              </a:rPr>
              <a:t>Luminance Weight Map for I</a:t>
            </a:r>
            <a:r>
              <a:rPr lang="en" b="1" i="1" baseline="-25000">
                <a:solidFill>
                  <a:schemeClr val="accent3"/>
                </a:solidFill>
                <a:latin typeface="Roboto"/>
                <a:ea typeface="Roboto"/>
                <a:cs typeface="Roboto"/>
                <a:sym typeface="Roboto"/>
              </a:rPr>
              <a:t>1</a:t>
            </a:r>
            <a:endParaRPr b="1" i="1" baseline="-25000">
              <a:solidFill>
                <a:schemeClr val="accent3"/>
              </a:solidFill>
              <a:latin typeface="Roboto"/>
              <a:ea typeface="Roboto"/>
              <a:cs typeface="Roboto"/>
              <a:sym typeface="Roboto"/>
            </a:endParaRPr>
          </a:p>
        </p:txBody>
      </p:sp>
      <p:sp>
        <p:nvSpPr>
          <p:cNvPr id="109" name="Google Shape;109;p20"/>
          <p:cNvSpPr txBox="1"/>
          <p:nvPr/>
        </p:nvSpPr>
        <p:spPr>
          <a:xfrm>
            <a:off x="7504700" y="2944900"/>
            <a:ext cx="7173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rage"/>
              <a:ea typeface="Average"/>
              <a:cs typeface="Average"/>
              <a:sym typeface="Average"/>
            </a:endParaRPr>
          </a:p>
        </p:txBody>
      </p:sp>
      <p:sp>
        <p:nvSpPr>
          <p:cNvPr id="110" name="Google Shape;110;p20"/>
          <p:cNvSpPr txBox="1"/>
          <p:nvPr/>
        </p:nvSpPr>
        <p:spPr>
          <a:xfrm>
            <a:off x="7365725" y="2944900"/>
            <a:ext cx="1127700" cy="9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accent3"/>
                </a:solidFill>
                <a:latin typeface="Roboto"/>
                <a:ea typeface="Roboto"/>
                <a:cs typeface="Roboto"/>
                <a:sym typeface="Roboto"/>
              </a:rPr>
              <a:t>Luminance Weight Map for I</a:t>
            </a:r>
            <a:r>
              <a:rPr lang="en" b="1" i="1" baseline="-25000">
                <a:solidFill>
                  <a:schemeClr val="accent3"/>
                </a:solidFill>
                <a:latin typeface="Roboto"/>
                <a:ea typeface="Roboto"/>
                <a:cs typeface="Roboto"/>
                <a:sym typeface="Roboto"/>
              </a:rPr>
              <a:t>2</a:t>
            </a:r>
            <a:endParaRPr b="1" i="1" baseline="-25000">
              <a:solidFill>
                <a:schemeClr val="accent3"/>
              </a:solidFill>
              <a:latin typeface="Roboto"/>
              <a:ea typeface="Roboto"/>
              <a:cs typeface="Roboto"/>
              <a:sym typeface="Roboto"/>
            </a:endParaRPr>
          </a:p>
        </p:txBody>
      </p:sp>
      <p:pic>
        <p:nvPicPr>
          <p:cNvPr id="111" name="Google Shape;111;p20"/>
          <p:cNvPicPr preferRelativeResize="0"/>
          <p:nvPr/>
        </p:nvPicPr>
        <p:blipFill rotWithShape="1">
          <a:blip r:embed="rId3">
            <a:alphaModFix/>
          </a:blip>
          <a:srcRect l="53271" t="3910"/>
          <a:stretch/>
        </p:blipFill>
        <p:spPr>
          <a:xfrm>
            <a:off x="2057912" y="2217425"/>
            <a:ext cx="2131174" cy="2765271"/>
          </a:xfrm>
          <a:prstGeom prst="rect">
            <a:avLst/>
          </a:prstGeom>
          <a:noFill/>
          <a:ln>
            <a:noFill/>
          </a:ln>
        </p:spPr>
      </p:pic>
      <p:pic>
        <p:nvPicPr>
          <p:cNvPr id="112" name="Google Shape;112;p20"/>
          <p:cNvPicPr preferRelativeResize="0"/>
          <p:nvPr/>
        </p:nvPicPr>
        <p:blipFill rotWithShape="1">
          <a:blip r:embed="rId4">
            <a:alphaModFix/>
          </a:blip>
          <a:srcRect l="53271" t="3910"/>
          <a:stretch/>
        </p:blipFill>
        <p:spPr>
          <a:xfrm>
            <a:off x="4954912" y="2217426"/>
            <a:ext cx="2131174" cy="27652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p:nvPr/>
        </p:nvSpPr>
        <p:spPr>
          <a:xfrm>
            <a:off x="435150" y="386325"/>
            <a:ext cx="8273700" cy="15120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accent6"/>
              </a:buClr>
              <a:buSzPts val="1500"/>
              <a:buFont typeface="Roboto"/>
              <a:buChar char="●"/>
            </a:pPr>
            <a:r>
              <a:rPr lang="en" sz="1500" b="1" i="1">
                <a:solidFill>
                  <a:schemeClr val="accent6"/>
                </a:solidFill>
                <a:latin typeface="Roboto"/>
                <a:ea typeface="Roboto"/>
                <a:cs typeface="Roboto"/>
                <a:sym typeface="Roboto"/>
              </a:rPr>
              <a:t>Chromatic Weight Map</a:t>
            </a:r>
            <a:endParaRPr sz="1500" b="1" i="1">
              <a:solidFill>
                <a:schemeClr val="accent6"/>
              </a:solidFill>
              <a:latin typeface="Roboto"/>
              <a:ea typeface="Roboto"/>
              <a:cs typeface="Roboto"/>
              <a:sym typeface="Roboto"/>
            </a:endParaRPr>
          </a:p>
          <a:p>
            <a:pPr marL="457200" lvl="0" indent="0" algn="l" rtl="0">
              <a:spcBef>
                <a:spcPts val="1000"/>
              </a:spcBef>
              <a:spcAft>
                <a:spcPts val="0"/>
              </a:spcAft>
              <a:buNone/>
            </a:pPr>
            <a:r>
              <a:rPr lang="en" sz="1500">
                <a:solidFill>
                  <a:schemeClr val="accent3"/>
                </a:solidFill>
                <a:latin typeface="Roboto Light"/>
                <a:ea typeface="Roboto Light"/>
                <a:cs typeface="Roboto Light"/>
                <a:sym typeface="Roboto Light"/>
              </a:rPr>
              <a:t>Chromatic weight map controls the saturation gain in the output image. To obtain this map, for every pixel the distance between its saturation value S and the maximum of the saturation range is computed using a Gauss curve.</a:t>
            </a:r>
            <a:endParaRPr sz="1500">
              <a:solidFill>
                <a:schemeClr val="accent3"/>
              </a:solidFill>
              <a:latin typeface="Roboto Light"/>
              <a:ea typeface="Roboto Light"/>
              <a:cs typeface="Roboto Light"/>
              <a:sym typeface="Roboto Light"/>
            </a:endParaRPr>
          </a:p>
          <a:p>
            <a:pPr marL="2286000" lvl="0" indent="457200" algn="l" rtl="0">
              <a:spcBef>
                <a:spcPts val="1000"/>
              </a:spcBef>
              <a:spcAft>
                <a:spcPts val="0"/>
              </a:spcAft>
              <a:buNone/>
            </a:pPr>
            <a:r>
              <a:rPr lang="en" sz="1500" b="1" i="1">
                <a:solidFill>
                  <a:schemeClr val="accent3"/>
                </a:solidFill>
                <a:latin typeface="Roboto"/>
                <a:ea typeface="Roboto"/>
                <a:cs typeface="Roboto"/>
                <a:sym typeface="Roboto"/>
              </a:rPr>
              <a:t>Distance = exp(-(S−Smax)</a:t>
            </a:r>
            <a:r>
              <a:rPr lang="en" sz="1500" b="1" i="1" baseline="30000">
                <a:solidFill>
                  <a:schemeClr val="accent3"/>
                </a:solidFill>
                <a:latin typeface="Roboto"/>
                <a:ea typeface="Roboto"/>
                <a:cs typeface="Roboto"/>
                <a:sym typeface="Roboto"/>
              </a:rPr>
              <a:t>2</a:t>
            </a:r>
            <a:r>
              <a:rPr lang="en" sz="1500" b="1" i="1">
                <a:solidFill>
                  <a:schemeClr val="accent3"/>
                </a:solidFill>
                <a:latin typeface="Roboto"/>
                <a:ea typeface="Roboto"/>
                <a:cs typeface="Roboto"/>
                <a:sym typeface="Roboto"/>
              </a:rPr>
              <a:t>/ 2σ</a:t>
            </a:r>
            <a:r>
              <a:rPr lang="en" sz="1500" b="1" i="1" baseline="30000">
                <a:solidFill>
                  <a:schemeClr val="accent3"/>
                </a:solidFill>
                <a:latin typeface="Roboto"/>
                <a:ea typeface="Roboto"/>
                <a:cs typeface="Roboto"/>
                <a:sym typeface="Roboto"/>
              </a:rPr>
              <a:t>2</a:t>
            </a:r>
            <a:r>
              <a:rPr lang="en" sz="1500" b="1" i="1">
                <a:solidFill>
                  <a:schemeClr val="accent3"/>
                </a:solidFill>
                <a:latin typeface="Roboto"/>
                <a:ea typeface="Roboto"/>
                <a:cs typeface="Roboto"/>
                <a:sym typeface="Roboto"/>
              </a:rPr>
              <a:t>)</a:t>
            </a:r>
            <a:endParaRPr sz="1500" b="1" i="1">
              <a:solidFill>
                <a:schemeClr val="accent3"/>
              </a:solidFill>
              <a:latin typeface="Roboto"/>
              <a:ea typeface="Roboto"/>
              <a:cs typeface="Roboto"/>
              <a:sym typeface="Roboto"/>
            </a:endParaRPr>
          </a:p>
          <a:p>
            <a:pPr marL="457200" lvl="0" indent="0" algn="l" rtl="0">
              <a:spcBef>
                <a:spcPts val="1000"/>
              </a:spcBef>
              <a:spcAft>
                <a:spcPts val="0"/>
              </a:spcAft>
              <a:buNone/>
            </a:pPr>
            <a:endParaRPr sz="1600" b="1">
              <a:solidFill>
                <a:schemeClr val="accent3"/>
              </a:solidFill>
              <a:latin typeface="Roboto"/>
              <a:ea typeface="Roboto"/>
              <a:cs typeface="Roboto"/>
              <a:sym typeface="Roboto"/>
            </a:endParaRPr>
          </a:p>
          <a:p>
            <a:pPr marL="457200" lvl="0" indent="0" algn="l" rtl="0">
              <a:spcBef>
                <a:spcPts val="0"/>
              </a:spcBef>
              <a:spcAft>
                <a:spcPts val="0"/>
              </a:spcAft>
              <a:buNone/>
            </a:pPr>
            <a:endParaRPr sz="1600" b="1">
              <a:solidFill>
                <a:schemeClr val="accent3"/>
              </a:solidFill>
              <a:latin typeface="Roboto"/>
              <a:ea typeface="Roboto"/>
              <a:cs typeface="Roboto"/>
              <a:sym typeface="Roboto"/>
            </a:endParaRPr>
          </a:p>
        </p:txBody>
      </p:sp>
      <p:pic>
        <p:nvPicPr>
          <p:cNvPr id="118" name="Google Shape;118;p21"/>
          <p:cNvPicPr preferRelativeResize="0"/>
          <p:nvPr/>
        </p:nvPicPr>
        <p:blipFill rotWithShape="1">
          <a:blip r:embed="rId3">
            <a:alphaModFix/>
          </a:blip>
          <a:srcRect l="52867" t="3456"/>
          <a:stretch/>
        </p:blipFill>
        <p:spPr>
          <a:xfrm>
            <a:off x="2060400" y="2050725"/>
            <a:ext cx="2196199" cy="2838775"/>
          </a:xfrm>
          <a:prstGeom prst="rect">
            <a:avLst/>
          </a:prstGeom>
          <a:noFill/>
          <a:ln>
            <a:noFill/>
          </a:ln>
        </p:spPr>
      </p:pic>
      <p:pic>
        <p:nvPicPr>
          <p:cNvPr id="119" name="Google Shape;119;p21"/>
          <p:cNvPicPr preferRelativeResize="0"/>
          <p:nvPr/>
        </p:nvPicPr>
        <p:blipFill rotWithShape="1">
          <a:blip r:embed="rId4">
            <a:alphaModFix/>
          </a:blip>
          <a:srcRect l="53392" t="3128"/>
          <a:stretch/>
        </p:blipFill>
        <p:spPr>
          <a:xfrm>
            <a:off x="4919100" y="2050725"/>
            <a:ext cx="2164504" cy="2838775"/>
          </a:xfrm>
          <a:prstGeom prst="rect">
            <a:avLst/>
          </a:prstGeom>
          <a:noFill/>
          <a:ln>
            <a:noFill/>
          </a:ln>
        </p:spPr>
      </p:pic>
      <p:sp>
        <p:nvSpPr>
          <p:cNvPr id="120" name="Google Shape;120;p21"/>
          <p:cNvSpPr txBox="1"/>
          <p:nvPr/>
        </p:nvSpPr>
        <p:spPr>
          <a:xfrm>
            <a:off x="594025" y="2944900"/>
            <a:ext cx="1127700" cy="9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accent3"/>
                </a:solidFill>
                <a:latin typeface="Roboto"/>
                <a:ea typeface="Roboto"/>
                <a:cs typeface="Roboto"/>
                <a:sym typeface="Roboto"/>
              </a:rPr>
              <a:t>Chromatic Weight Map for I</a:t>
            </a:r>
            <a:r>
              <a:rPr lang="en" b="1" i="1" baseline="-25000">
                <a:solidFill>
                  <a:schemeClr val="accent3"/>
                </a:solidFill>
                <a:latin typeface="Roboto"/>
                <a:ea typeface="Roboto"/>
                <a:cs typeface="Roboto"/>
                <a:sym typeface="Roboto"/>
              </a:rPr>
              <a:t>1</a:t>
            </a:r>
            <a:endParaRPr b="1" i="1" baseline="-25000">
              <a:solidFill>
                <a:schemeClr val="accent3"/>
              </a:solidFill>
              <a:latin typeface="Roboto"/>
              <a:ea typeface="Roboto"/>
              <a:cs typeface="Roboto"/>
              <a:sym typeface="Roboto"/>
            </a:endParaRPr>
          </a:p>
        </p:txBody>
      </p:sp>
      <p:sp>
        <p:nvSpPr>
          <p:cNvPr id="121" name="Google Shape;121;p21"/>
          <p:cNvSpPr txBox="1"/>
          <p:nvPr/>
        </p:nvSpPr>
        <p:spPr>
          <a:xfrm>
            <a:off x="7490975" y="2944900"/>
            <a:ext cx="1127700" cy="9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accent3"/>
                </a:solidFill>
                <a:latin typeface="Roboto"/>
                <a:ea typeface="Roboto"/>
                <a:cs typeface="Roboto"/>
                <a:sym typeface="Roboto"/>
              </a:rPr>
              <a:t>Chromatic Weight Map for I</a:t>
            </a:r>
            <a:r>
              <a:rPr lang="en" b="1" i="1" baseline="-25000">
                <a:solidFill>
                  <a:schemeClr val="accent3"/>
                </a:solidFill>
                <a:latin typeface="Roboto"/>
                <a:ea typeface="Roboto"/>
                <a:cs typeface="Roboto"/>
                <a:sym typeface="Roboto"/>
              </a:rPr>
              <a:t>2</a:t>
            </a:r>
            <a:endParaRPr b="1" i="1" baseline="-25000">
              <a:solidFill>
                <a:schemeClr val="accent3"/>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24</Slides>
  <Notes>24</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Slate</vt:lpstr>
      <vt:lpstr>Single Image Dehazing Using Multi-Scale Fusion  </vt:lpstr>
      <vt:lpstr>Problem Statement</vt:lpstr>
      <vt:lpstr>Understanding the problem</vt:lpstr>
      <vt:lpstr>Project objective:  Image Dehazing in Adverse Weather Conditions using a Single Image</vt:lpstr>
      <vt:lpstr>Implementation</vt:lpstr>
      <vt:lpstr>Generation of Input Images</vt:lpstr>
      <vt:lpstr>PowerPoint Presentation</vt:lpstr>
      <vt:lpstr>2.  Generation of Weight Maps</vt:lpstr>
      <vt:lpstr>PowerPoint Presentation</vt:lpstr>
      <vt:lpstr>PowerPoint Presentation</vt:lpstr>
      <vt:lpstr>PowerPoint Presentation</vt:lpstr>
      <vt:lpstr>3.  Multi-Scale Fusion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Variation with Height of Pyramids </vt:lpstr>
      <vt:lpstr>Division of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Image Dehazing Using Multi-Scale Fusion  </dc:title>
  <cp:revision>30</cp:revision>
  <dcterms:modified xsi:type="dcterms:W3CDTF">2019-11-24T15:15:52Z</dcterms:modified>
</cp:coreProperties>
</file>